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58" r:id="rId2"/>
    <p:sldId id="256" r:id="rId3"/>
    <p:sldId id="269" r:id="rId4"/>
    <p:sldId id="270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</p:sldIdLst>
  <p:sldSz cx="532765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9" userDrawn="1">
          <p15:clr>
            <a:srgbClr val="A4A3A4"/>
          </p15:clr>
        </p15:guide>
        <p15:guide id="3" orient="horz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619"/>
    <a:srgbClr val="1F699E"/>
    <a:srgbClr val="00B1AA"/>
    <a:srgbClr val="008259"/>
    <a:srgbClr val="F29095"/>
    <a:srgbClr val="9E2063"/>
    <a:srgbClr val="13619A"/>
    <a:srgbClr val="9E9EA0"/>
    <a:srgbClr val="ED4F2E"/>
    <a:srgbClr val="95C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33DF6-B85C-E2E3-A9CF-1C991DD43238}" v="54" dt="2024-05-07T08:00:44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595" autoAdjust="0"/>
  </p:normalViewPr>
  <p:slideViewPr>
    <p:cSldViewPr snapToGrid="0" snapToObjects="1">
      <p:cViewPr>
        <p:scale>
          <a:sx n="160" d="100"/>
          <a:sy n="160" d="100"/>
        </p:scale>
        <p:origin x="2322" y="-2568"/>
      </p:cViewPr>
      <p:guideLst>
        <p:guide pos="249"/>
        <p:guide orient="horz"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>
        <p:scale>
          <a:sx n="130" d="100"/>
          <a:sy n="130" d="100"/>
        </p:scale>
        <p:origin x="2862" y="-15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76DE544E-F3FB-4866-AE8C-6FE1F8A0650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39838"/>
            <a:ext cx="23622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F4F9431-E744-4E7D-968F-67C2C319AB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55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1pPr>
    <a:lvl2pPr marL="359999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2pPr>
    <a:lvl3pPr marL="719999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3pPr>
    <a:lvl4pPr marL="1079998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4pPr>
    <a:lvl5pPr marL="1439997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5pPr>
    <a:lvl6pPr marL="1799996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6pPr>
    <a:lvl7pPr marL="2159996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7pPr>
    <a:lvl8pPr marL="2519995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8pPr>
    <a:lvl9pPr marL="2879994" algn="l" defTabSz="719999" rtl="0" eaLnBrk="1" latinLnBrk="0" hangingPunct="1">
      <a:defRPr sz="9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F9431-E744-4E7D-968F-67C2C319AB9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46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2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20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1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85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9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3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18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4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4767-072E-9D41-A617-4A7FC78535E8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2749-2BF7-1443-8845-B65884FBE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4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epsyjeunes.fr/" TargetMode="External"/><Relationship Id="rId3" Type="http://schemas.openxmlformats.org/officeDocument/2006/relationships/hyperlink" Target="http://www.ceapsy-idf.org/" TargetMode="External"/><Relationship Id="rId7" Type="http://schemas.openxmlformats.org/officeDocument/2006/relationships/hyperlink" Target="https://www.maisonperchee.org/publications" TargetMode="External"/><Relationship Id="rId12" Type="http://schemas.openxmlformats.org/officeDocument/2006/relationships/image" Target="../media/image21.png"/><Relationship Id="rId2" Type="http://schemas.openxmlformats.org/officeDocument/2006/relationships/hyperlink" Target="mailto:contact@ceapsy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sonperchee.org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hyperlink" Target="https://www.psycom.org/" TargetMode="External"/><Relationship Id="rId4" Type="http://schemas.openxmlformats.org/officeDocument/2006/relationships/hyperlink" Target="mailto:n.mani@ceapsy.org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.jesse@ghu-paris.fr" TargetMode="External"/><Relationship Id="rId2" Type="http://schemas.openxmlformats.org/officeDocument/2006/relationships/hyperlink" Target="mailto:usagers@ghu-paris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u.ghu.paris@gmail.com" TargetMode="External"/><Relationship Id="rId5" Type="http://schemas.openxmlformats.org/officeDocument/2006/relationships/hyperlink" Target="mailto:louise.simon@ghu-paris.fr" TargetMode="External"/><Relationship Id="rId4" Type="http://schemas.openxmlformats.org/officeDocument/2006/relationships/hyperlink" Target="mailto:Alexandra.audiger@ghu-paris.f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s://www.ghu-paris.fr/fr/la-maison-des-usag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messes-sz.fr/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profamille.site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aison-des-usagers@ghu-paris.f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ison-des-usagers@ghu-paris.fr" TargetMode="External"/><Relationship Id="rId2" Type="http://schemas.openxmlformats.org/officeDocument/2006/relationships/hyperlink" Target="mailto:paris@francedepression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resident.fnatca@orange.fr" TargetMode="External"/><Relationship Id="rId5" Type="http://schemas.openxmlformats.org/officeDocument/2006/relationships/hyperlink" Target="mailto:contact@argos2001.fr" TargetMode="External"/><Relationship Id="rId4" Type="http://schemas.openxmlformats.org/officeDocument/2006/relationships/hyperlink" Target="mailto:rotajac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df@amave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ison-des-usagers@ghu-paris.f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E9BFAFF9-2415-4936-8015-933559D43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5145"/>
          <a:stretch/>
        </p:blipFill>
        <p:spPr>
          <a:xfrm>
            <a:off x="0" y="1836136"/>
            <a:ext cx="5327650" cy="4839926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8A181CAA-8E37-44E0-987C-33D4733FC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85369" y="6784785"/>
            <a:ext cx="1556912" cy="43912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F773339-7AA8-491D-B037-9E2C0263675F}"/>
              </a:ext>
            </a:extLst>
          </p:cNvPr>
          <p:cNvGrpSpPr/>
          <p:nvPr/>
        </p:nvGrpSpPr>
        <p:grpSpPr>
          <a:xfrm>
            <a:off x="597727" y="1885710"/>
            <a:ext cx="3911730" cy="3947360"/>
            <a:chOff x="774965" y="823526"/>
            <a:chExt cx="5322417" cy="537089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DFAF84-FEA8-2041-A285-AF0C095707D9}"/>
                </a:ext>
              </a:extLst>
            </p:cNvPr>
            <p:cNvSpPr/>
            <p:nvPr/>
          </p:nvSpPr>
          <p:spPr>
            <a:xfrm>
              <a:off x="3131035" y="3452523"/>
              <a:ext cx="2966347" cy="2741899"/>
            </a:xfrm>
            <a:prstGeom prst="ellipse">
              <a:avLst/>
            </a:prstGeom>
            <a:solidFill>
              <a:srgbClr val="1F6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41" b="1" dirty="0">
                <a:solidFill>
                  <a:srgbClr val="95C20D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5BBCD5B-43E3-7441-B398-E4A22316D5BD}"/>
                </a:ext>
              </a:extLst>
            </p:cNvPr>
            <p:cNvSpPr txBox="1"/>
            <p:nvPr/>
          </p:nvSpPr>
          <p:spPr>
            <a:xfrm>
              <a:off x="3036641" y="4218046"/>
              <a:ext cx="2663599" cy="38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25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6DE1A6C-F2D1-8E42-9082-E5116C4C6453}"/>
                </a:ext>
              </a:extLst>
            </p:cNvPr>
            <p:cNvSpPr/>
            <p:nvPr/>
          </p:nvSpPr>
          <p:spPr>
            <a:xfrm>
              <a:off x="774965" y="823526"/>
              <a:ext cx="3855786" cy="3671017"/>
            </a:xfrm>
            <a:prstGeom prst="ellipse">
              <a:avLst/>
            </a:prstGeom>
            <a:solidFill>
              <a:srgbClr val="FAA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41" b="1" dirty="0">
                <a:solidFill>
                  <a:srgbClr val="00B1AA"/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8289A89-206D-E042-93BB-87A7EEA4DB52}"/>
                </a:ext>
              </a:extLst>
            </p:cNvPr>
            <p:cNvSpPr txBox="1"/>
            <p:nvPr/>
          </p:nvSpPr>
          <p:spPr>
            <a:xfrm>
              <a:off x="1169202" y="1275618"/>
              <a:ext cx="3126721" cy="290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5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 MAISON DES USAGERS</a:t>
              </a:r>
            </a:p>
            <a:p>
              <a:pPr algn="ctr"/>
              <a:endParaRPr lang="fr-FR" sz="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Un espace dédié au parcours de rétablissement</a:t>
              </a:r>
              <a:endParaRPr lang="fr-FR" sz="2058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fr-FR" sz="205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</a:p>
            <a:p>
              <a:pPr algn="ctr"/>
              <a:r>
                <a:rPr lang="fr-FR" sz="2058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Des associations à vos côtés</a:t>
              </a:r>
              <a:endParaRPr lang="fr-FR" sz="147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57263" y="4282370"/>
            <a:ext cx="1846020" cy="126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41"/>
              </a:spcAft>
            </a:pP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Soutien &amp; Entraide</a:t>
            </a:r>
          </a:p>
          <a:p>
            <a:pPr>
              <a:lnSpc>
                <a:spcPct val="150000"/>
              </a:lnSpc>
              <a:spcAft>
                <a:spcPts val="441"/>
              </a:spcAft>
            </a:pP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Informations &amp; Promotion de la Santé</a:t>
            </a:r>
          </a:p>
          <a:p>
            <a:pPr>
              <a:lnSpc>
                <a:spcPct val="150000"/>
              </a:lnSpc>
              <a:spcAft>
                <a:spcPts val="441"/>
              </a:spcAft>
            </a:pP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Droits des usagers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30161" y="7168320"/>
            <a:ext cx="5497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latin typeface="Century Gothic" panose="020B0502020202020204" pitchFamily="34" charset="0"/>
              </a:rPr>
              <a:t>Juillet </a:t>
            </a:r>
            <a:r>
              <a:rPr lang="fr-FR" sz="500" dirty="0">
                <a:latin typeface="Century Gothic" panose="020B0502020202020204" pitchFamily="34" charset="0"/>
              </a:rPr>
              <a:t>2024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3DFAF84-FEA8-2041-A285-AF0C095707D9}"/>
              </a:ext>
            </a:extLst>
          </p:cNvPr>
          <p:cNvSpPr/>
          <p:nvPr/>
        </p:nvSpPr>
        <p:spPr>
          <a:xfrm>
            <a:off x="1365414" y="4453159"/>
            <a:ext cx="1099792" cy="1048145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41" b="1" dirty="0">
              <a:solidFill>
                <a:srgbClr val="95C20D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22098" y="4633244"/>
            <a:ext cx="8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Usagers &amp; Proches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" y="4433"/>
            <a:ext cx="5173980" cy="17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240" y="276380"/>
            <a:ext cx="2372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Les partenaires de la Maison Des Usagers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431" y="3388694"/>
            <a:ext cx="2608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Céapsy d’Ile-De-France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1296" y="3741511"/>
            <a:ext cx="3710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Le Centre Ressource d’Ile de France pour les personnes concernées par les troubles psychiques, pour leurs proches et pour les professionnels.</a:t>
            </a:r>
          </a:p>
          <a:p>
            <a:endParaRPr lang="fr-FR" sz="900" dirty="0">
              <a:latin typeface="Century Gothic" panose="020B0502020202020204" pitchFamily="34" charset="0"/>
            </a:endParaRPr>
          </a:p>
          <a:p>
            <a:r>
              <a:rPr lang="fr-FR" sz="900" b="1" dirty="0">
                <a:latin typeface="Century Gothic" panose="020B0502020202020204" pitchFamily="34" charset="0"/>
              </a:rPr>
              <a:t>01 88 40 38 80 / </a:t>
            </a:r>
            <a:r>
              <a:rPr lang="fr-FR" sz="900" b="1" dirty="0">
                <a:latin typeface="Century Gothic" panose="020B0502020202020204" pitchFamily="34" charset="0"/>
                <a:hlinkClick r:id="rId2"/>
              </a:rPr>
              <a:t>contact@ceapsy.org</a:t>
            </a:r>
            <a:r>
              <a:rPr lang="fr-FR" sz="900" b="1" dirty="0">
                <a:latin typeface="Century Gothic" panose="020B0502020202020204" pitchFamily="34" charset="0"/>
              </a:rPr>
              <a:t> / </a:t>
            </a:r>
            <a:r>
              <a:rPr lang="fr-FR" sz="900" b="1" dirty="0">
                <a:latin typeface="Century Gothic" panose="020B0502020202020204" pitchFamily="34" charset="0"/>
                <a:hlinkClick r:id="rId3"/>
              </a:rPr>
              <a:t>www.ceapsy-idf.org</a:t>
            </a:r>
            <a:endParaRPr lang="fr-FR" sz="900" b="1" dirty="0">
              <a:latin typeface="Century Gothic" panose="020B0502020202020204" pitchFamily="34" charset="0"/>
            </a:endParaRPr>
          </a:p>
          <a:p>
            <a:r>
              <a:rPr lang="fr-FR" sz="900" b="1" dirty="0">
                <a:latin typeface="Century Gothic" panose="020B0502020202020204" pitchFamily="34" charset="0"/>
              </a:rPr>
              <a:t>Monsieur Nicolas MANI – Médiateur Santé Pair / 01 88 40 38 83  </a:t>
            </a:r>
            <a:r>
              <a:rPr lang="fr-FR" sz="900" b="1" dirty="0">
                <a:latin typeface="Century Gothic" panose="020B0502020202020204" pitchFamily="34" charset="0"/>
                <a:hlinkClick r:id="rId4"/>
              </a:rPr>
              <a:t>n.mani@ceapsy.org</a:t>
            </a:r>
            <a:r>
              <a:rPr lang="fr-FR" sz="9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76" y="3522022"/>
            <a:ext cx="966901" cy="5887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428" y="5057534"/>
            <a:ext cx="2081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La Maison Perchée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428" y="5446191"/>
            <a:ext cx="37105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900" dirty="0">
                <a:latin typeface="Century Gothic" panose="020B0502020202020204" pitchFamily="34" charset="0"/>
              </a:rPr>
              <a:t>Association non médicalisée spécialisée pour les jeunes adultes vivant avec un trouble psychique et basée sur la pair-aidance. En ligne et à Paris. </a:t>
            </a:r>
          </a:p>
          <a:p>
            <a:pPr algn="l"/>
            <a:r>
              <a:rPr lang="fr-FR" sz="900" b="1" dirty="0">
                <a:latin typeface="Century Gothic" panose="020B0502020202020204" pitchFamily="34" charset="0"/>
                <a:hlinkClick r:id="rId6" action="ppaction://hlinkfile"/>
              </a:rPr>
              <a:t>maisonperchee.org</a:t>
            </a:r>
            <a:endParaRPr lang="fr-FR" sz="900" b="1" dirty="0">
              <a:latin typeface="Century Gothic" panose="020B0502020202020204" pitchFamily="34" charset="0"/>
            </a:endParaRPr>
          </a:p>
          <a:p>
            <a:r>
              <a:rPr lang="fr-FR" sz="900" b="1" dirty="0">
                <a:latin typeface="Century Gothic" panose="020B0502020202020204" pitchFamily="34" charset="0"/>
                <a:hlinkClick r:id="rId7"/>
              </a:rPr>
              <a:t>Des guides sur les troubles psychiques (maisonperchee.org/publications)</a:t>
            </a:r>
            <a:endParaRPr lang="fr-FR" sz="900" b="1" dirty="0">
              <a:latin typeface="Century Gothic" panose="020B0502020202020204" pitchFamily="34" charset="0"/>
            </a:endParaRPr>
          </a:p>
          <a:p>
            <a:endParaRPr lang="fr-FR" sz="900" b="1" dirty="0">
              <a:latin typeface="Century Gothic" panose="020B0502020202020204" pitchFamily="34" charset="0"/>
            </a:endParaRPr>
          </a:p>
          <a:p>
            <a:r>
              <a:rPr lang="fr-FR" sz="900" b="1" dirty="0">
                <a:latin typeface="Century Gothic" panose="020B0502020202020204" pitchFamily="34" charset="0"/>
              </a:rPr>
              <a:t>Santé mentale des jeunes, vaincre les clichés, agir tôt</a:t>
            </a:r>
            <a:endParaRPr lang="fr-FR" sz="900" b="1" dirty="0">
              <a:latin typeface="Century Gothic" panose="020B0502020202020204" pitchFamily="34" charset="0"/>
              <a:hlinkClick r:id="rId8"/>
            </a:endParaRPr>
          </a:p>
          <a:p>
            <a:r>
              <a:rPr lang="fr-FR" sz="900" b="1" dirty="0">
                <a:latin typeface="Century Gothic" panose="020B0502020202020204" pitchFamily="34" charset="0"/>
                <a:hlinkClick r:id="rId8"/>
              </a:rPr>
              <a:t>Accueil - Santé Psy Jeunes (santepsyjeunes.fr)</a:t>
            </a:r>
            <a:endParaRPr lang="fr-FR" sz="9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430" y="1206157"/>
            <a:ext cx="1977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Psy Ile-De-France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85431" y="1549985"/>
            <a:ext cx="3710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Ligne d'écoute : information, orientation, soutien aux usagers et familles touchés par des troubles psychiques</a:t>
            </a:r>
          </a:p>
          <a:p>
            <a:r>
              <a:rPr lang="fr-FR" sz="900" b="1" dirty="0">
                <a:latin typeface="Century Gothic" panose="020B0502020202020204" pitchFamily="34" charset="0"/>
              </a:rPr>
              <a:t>01 48 00 48 00 / </a:t>
            </a:r>
            <a:r>
              <a:rPr lang="pt-BR" sz="900" b="1" dirty="0">
                <a:latin typeface="Century Gothic" panose="020B0502020202020204" pitchFamily="34" charset="0"/>
              </a:rPr>
              <a:t>N° gratuit 7j/7j de 11h à 19h</a:t>
            </a:r>
            <a:endParaRPr lang="fr-FR" sz="900" b="1" dirty="0">
              <a:latin typeface="Century Gothic" panose="020B0502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76" y="1426200"/>
            <a:ext cx="1040118" cy="5887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5430" y="2390686"/>
            <a:ext cx="1009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Psycom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85431" y="2735181"/>
            <a:ext cx="3710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Ressource publique nationale, pour que la santé mentale devienne l’affaire de toutes et de tous</a:t>
            </a:r>
          </a:p>
          <a:p>
            <a:r>
              <a:rPr lang="fr-FR" sz="900" b="1" dirty="0">
                <a:latin typeface="Century Gothic" panose="020B0502020202020204" pitchFamily="34" charset="0"/>
                <a:hlinkClick r:id="rId10"/>
              </a:rPr>
              <a:t>https://www.psycom.org/</a:t>
            </a:r>
            <a:endParaRPr lang="fr-FR" sz="900" b="1" dirty="0">
              <a:latin typeface="Century Gothic" panose="020B0502020202020204" pitchFamily="34" charset="0"/>
            </a:endParaRPr>
          </a:p>
        </p:txBody>
      </p:sp>
      <p:pic>
        <p:nvPicPr>
          <p:cNvPr id="24" name="Picture 244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76" y="2411594"/>
            <a:ext cx="950671" cy="338554"/>
          </a:xfrm>
          <a:prstGeom prst="rect">
            <a:avLst/>
          </a:prstGeom>
          <a:noFill/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0798477-972F-4CC5-9EAD-801807A1ABA8}"/>
              </a:ext>
            </a:extLst>
          </p:cNvPr>
          <p:cNvSpPr txBox="1"/>
          <p:nvPr/>
        </p:nvSpPr>
        <p:spPr>
          <a:xfrm>
            <a:off x="4027026" y="5075080"/>
            <a:ext cx="1061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dirty="0">
                <a:solidFill>
                  <a:srgbClr val="25231F"/>
                </a:solidFill>
                <a:latin typeface="Alegreya"/>
              </a:rPr>
              <a:t>La maison perchée</a:t>
            </a:r>
            <a:endParaRPr lang="fr-FR" b="1" i="0" dirty="0">
              <a:solidFill>
                <a:srgbClr val="25231F"/>
              </a:solidFill>
              <a:effectLst/>
              <a:latin typeface="Alegrey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5975" y="6413879"/>
            <a:ext cx="1040119" cy="3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2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572" y="17956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Contacts utiles GHU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288" y="1451235"/>
            <a:ext cx="419668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Chargés des relations avec les Usagers, de la Qualité et gestion de risques</a:t>
            </a:r>
          </a:p>
          <a:p>
            <a:endParaRPr lang="fr-FR" sz="900" b="1" dirty="0">
              <a:latin typeface="Century Gothic" panose="020B0502020202020204" pitchFamily="34" charset="0"/>
            </a:endParaRPr>
          </a:p>
          <a:p>
            <a:r>
              <a:rPr lang="fr-FR" sz="900" b="1" dirty="0">
                <a:latin typeface="Century Gothic" panose="020B0502020202020204" pitchFamily="34" charset="0"/>
              </a:rPr>
              <a:t>Courriel : </a:t>
            </a:r>
            <a:r>
              <a:rPr lang="fr-FR" sz="900" b="1" dirty="0">
                <a:latin typeface="Century Gothic" panose="020B0502020202020204" pitchFamily="34" charset="0"/>
                <a:hlinkClick r:id="rId2"/>
              </a:rPr>
              <a:t>usagers@ghu-paris.fr</a:t>
            </a:r>
            <a:endParaRPr lang="fr-FR" sz="900" b="1" dirty="0">
              <a:latin typeface="Century Gothic" panose="020B0502020202020204" pitchFamily="34" charset="0"/>
            </a:endParaRPr>
          </a:p>
          <a:p>
            <a:endParaRPr lang="fr-FR" sz="1200" b="1" dirty="0">
              <a:solidFill>
                <a:srgbClr val="FAA619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latin typeface="Century Gothic" panose="020B0502020202020204" pitchFamily="34" charset="0"/>
              </a:rPr>
              <a:t>Raphaëlle JESSE / Secrétariat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</a:rPr>
              <a:t>01 45 65 61 48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  <a:hlinkClick r:id="rId3"/>
              </a:rPr>
              <a:t>r.jesse@ghu-paris.fr</a:t>
            </a:r>
            <a:endParaRPr lang="fr-FR" sz="900" dirty="0">
              <a:latin typeface="Century Gothic" panose="020B0502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9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latin typeface="Century Gothic" panose="020B0502020202020204" pitchFamily="34" charset="0"/>
              </a:rPr>
              <a:t>Alexandra AUDIGER / Chargée des Relations avec les Usagers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</a:rPr>
              <a:t>01 45 65 74 20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  <a:hlinkClick r:id="rId4"/>
              </a:rPr>
              <a:t>alexandra.audiger@ghu-paris.fr</a:t>
            </a:r>
            <a:endParaRPr lang="fr-FR" sz="900" dirty="0">
              <a:latin typeface="Century Gothic" panose="020B0502020202020204" pitchFamily="34" charset="0"/>
            </a:endParaRPr>
          </a:p>
          <a:p>
            <a:pPr lvl="1"/>
            <a:endParaRPr lang="fr-FR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latin typeface="Century Gothic" panose="020B0502020202020204" pitchFamily="34" charset="0"/>
              </a:rPr>
              <a:t>Louise SIMON / Chargée des Relations avec les Usagers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</a:rPr>
              <a:t>01 45 65 83 90</a:t>
            </a:r>
            <a:endParaRPr lang="fr-FR" sz="900" dirty="0">
              <a:latin typeface="Century Gothic" panose="020B0502020202020204" pitchFamily="34" charset="0"/>
              <a:hlinkClick r:id="rId5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  <a:hlinkClick r:id="rId5"/>
              </a:rPr>
              <a:t>louise.simon@ghu-paris.fr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288" y="4385192"/>
            <a:ext cx="2642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Commission des Usagers du GHU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1" dirty="0">
                <a:latin typeface="Century Gothic" panose="020B0502020202020204" pitchFamily="34" charset="0"/>
              </a:rPr>
              <a:t>Madame Chantal ROUSSY / Présidente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</a:rPr>
              <a:t>06 14 09 44 32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900" dirty="0">
                <a:latin typeface="Century Gothic" panose="020B0502020202020204" pitchFamily="34" charset="0"/>
                <a:hlinkClick r:id="rId6"/>
              </a:rPr>
              <a:t>ru.ghu.paris@gmail.com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289" y="897237"/>
            <a:ext cx="333737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Century Gothic" panose="020B0502020202020204" pitchFamily="34" charset="0"/>
              </a:rPr>
              <a:t>Pour les demandes d’accès aux informations de santé ainsi que les réclamations des usagers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288" y="5411337"/>
            <a:ext cx="4196687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900" b="1" dirty="0">
                <a:latin typeface="Century Gothic" panose="020B0502020202020204" pitchFamily="34" charset="0"/>
              </a:rPr>
              <a:t>Veille au respect des droits des Usagers et facilite leurs démarches à l’hôpital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900" b="1" dirty="0">
                <a:latin typeface="Century Gothic" panose="020B0502020202020204" pitchFamily="34" charset="0"/>
              </a:rPr>
              <a:t>Contribue à l’amélioration de la politique d’accueil et de prise en charge des personnes malades et de leurs proches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900" b="1" dirty="0">
                <a:latin typeface="Century Gothic" panose="020B0502020202020204" pitchFamily="34" charset="0"/>
              </a:rPr>
              <a:t>Assiste, oriente et informe toute personne qui s’estime victime d’un préjudice et indique les voies de recours dont elle dispose</a:t>
            </a:r>
          </a:p>
        </p:txBody>
      </p:sp>
    </p:spTree>
    <p:extLst>
      <p:ext uri="{BB962C8B-B14F-4D97-AF65-F5344CB8AC3E}">
        <p14:creationId xmlns:p14="http://schemas.microsoft.com/office/powerpoint/2010/main" val="365356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1370" y="209100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NOTES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28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7902" y="822769"/>
            <a:ext cx="43307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latin typeface="Century Gothic" panose="020B0502020202020204" pitchFamily="34" charset="0"/>
              </a:rPr>
              <a:t>Créée en 2003, au cœur de l’Espace Usagers et situé sur le site de l’hôpital Sainte-Anne, </a:t>
            </a:r>
            <a:r>
              <a:rPr lang="fr-FR" sz="1100" b="1" dirty="0">
                <a:latin typeface="Century Gothic" panose="020B0502020202020204" pitchFamily="34" charset="0"/>
              </a:rPr>
              <a:t>la Maison Des Usagers </a:t>
            </a:r>
            <a:r>
              <a:rPr lang="fr-FR" sz="1100" dirty="0">
                <a:latin typeface="Century Gothic" panose="020B0502020202020204" pitchFamily="34" charset="0"/>
              </a:rPr>
              <a:t>poursuit son implantation sur l’ensemble du territoire couvert par le GHU Paris psychiatrie &amp; neurosciences</a:t>
            </a:r>
            <a:r>
              <a:rPr lang="fr-FR" sz="1200" dirty="0">
                <a:latin typeface="Century Gothic" panose="020B0502020202020204" pitchFamily="34" charset="0"/>
              </a:rPr>
              <a:t>, grâce à l’implication de l’ensemble des bénévoles et de l’ensemble de nos partenaires.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88752" y="2599896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Century Gothic" panose="020B0502020202020204" pitchFamily="34" charset="0"/>
              </a:rPr>
              <a:t>Accès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95402" y="2599896"/>
            <a:ext cx="11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Contact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703252" y="2603509"/>
            <a:ext cx="0" cy="2241336"/>
          </a:xfrm>
          <a:prstGeom prst="line">
            <a:avLst/>
          </a:prstGeom>
          <a:ln w="25400"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6952" y="296922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Century Gothic" panose="020B0502020202020204" pitchFamily="34" charset="0"/>
              </a:rPr>
              <a:t>GHU PARIS / Site Sainte-Anne</a:t>
            </a:r>
          </a:p>
          <a:p>
            <a:r>
              <a:rPr lang="fr-FR" sz="900" b="1" dirty="0">
                <a:latin typeface="Century Gothic" panose="020B0502020202020204" pitchFamily="34" charset="0"/>
              </a:rPr>
              <a:t>1, rue Cabanis 75014 Paris</a:t>
            </a:r>
          </a:p>
        </p:txBody>
      </p:sp>
      <p:pic>
        <p:nvPicPr>
          <p:cNvPr id="11" name="Picture 282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259" y="3356347"/>
            <a:ext cx="185235" cy="185473"/>
          </a:xfrm>
          <a:prstGeom prst="rect">
            <a:avLst/>
          </a:prstGeom>
          <a:noFill/>
        </p:spPr>
      </p:pic>
      <p:pic>
        <p:nvPicPr>
          <p:cNvPr id="13" name="Picture 282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383" y="3641863"/>
            <a:ext cx="209009" cy="120278"/>
          </a:xfrm>
          <a:prstGeom prst="rect">
            <a:avLst/>
          </a:prstGeom>
          <a:noFill/>
        </p:spPr>
      </p:pic>
      <p:pic>
        <p:nvPicPr>
          <p:cNvPr id="15" name="Picture 283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633" y="3833797"/>
            <a:ext cx="190515" cy="184083"/>
          </a:xfrm>
          <a:prstGeom prst="rect">
            <a:avLst/>
          </a:prstGeom>
          <a:noFill/>
        </p:spPr>
      </p:pic>
      <p:grpSp>
        <p:nvGrpSpPr>
          <p:cNvPr id="19" name="Groupe 18"/>
          <p:cNvGrpSpPr/>
          <p:nvPr/>
        </p:nvGrpSpPr>
        <p:grpSpPr>
          <a:xfrm>
            <a:off x="558186" y="3338560"/>
            <a:ext cx="221040" cy="221048"/>
            <a:chOff x="705772" y="2047078"/>
            <a:chExt cx="221040" cy="221048"/>
          </a:xfrm>
        </p:grpSpPr>
        <p:pic>
          <p:nvPicPr>
            <p:cNvPr id="20" name="Picture 282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5772" y="2047078"/>
              <a:ext cx="221040" cy="221048"/>
            </a:xfrm>
            <a:prstGeom prst="rect">
              <a:avLst/>
            </a:prstGeom>
            <a:noFill/>
          </p:spPr>
        </p:pic>
        <p:sp>
          <p:nvSpPr>
            <p:cNvPr id="21" name="Freeform 2828"/>
            <p:cNvSpPr/>
            <p:nvPr/>
          </p:nvSpPr>
          <p:spPr>
            <a:xfrm>
              <a:off x="767659" y="2106089"/>
              <a:ext cx="97268" cy="104444"/>
            </a:xfrm>
            <a:custGeom>
              <a:avLst/>
              <a:gdLst/>
              <a:ahLst/>
              <a:cxnLst/>
              <a:rect l="0" t="0" r="0" b="0"/>
              <a:pathLst>
                <a:path w="97268" h="104444">
                  <a:moveTo>
                    <a:pt x="48767" y="63258"/>
                  </a:moveTo>
                  <a:cubicBezTo>
                    <a:pt x="49135" y="62547"/>
                    <a:pt x="49376" y="62115"/>
                    <a:pt x="49592" y="61658"/>
                  </a:cubicBezTo>
                  <a:cubicBezTo>
                    <a:pt x="58038" y="44082"/>
                    <a:pt x="66470" y="26492"/>
                    <a:pt x="74928" y="8915"/>
                  </a:cubicBezTo>
                  <a:cubicBezTo>
                    <a:pt x="75754" y="7201"/>
                    <a:pt x="76707" y="5537"/>
                    <a:pt x="77786" y="3975"/>
                  </a:cubicBezTo>
                  <a:cubicBezTo>
                    <a:pt x="79513" y="1473"/>
                    <a:pt x="82002" y="178"/>
                    <a:pt x="85025" y="76"/>
                  </a:cubicBezTo>
                  <a:cubicBezTo>
                    <a:pt x="86587" y="38"/>
                    <a:pt x="88187" y="38"/>
                    <a:pt x="89699" y="330"/>
                  </a:cubicBezTo>
                  <a:cubicBezTo>
                    <a:pt x="94309" y="1219"/>
                    <a:pt x="97052" y="4559"/>
                    <a:pt x="97255" y="9271"/>
                  </a:cubicBezTo>
                  <a:cubicBezTo>
                    <a:pt x="97268" y="9779"/>
                    <a:pt x="97268" y="10287"/>
                    <a:pt x="97268" y="10795"/>
                  </a:cubicBezTo>
                  <a:cubicBezTo>
                    <a:pt x="97268" y="38659"/>
                    <a:pt x="97268" y="66509"/>
                    <a:pt x="97268" y="94360"/>
                  </a:cubicBezTo>
                  <a:cubicBezTo>
                    <a:pt x="97268" y="98411"/>
                    <a:pt x="95807" y="100786"/>
                    <a:pt x="92569" y="101992"/>
                  </a:cubicBezTo>
                  <a:cubicBezTo>
                    <a:pt x="89026" y="103301"/>
                    <a:pt x="84860" y="102310"/>
                    <a:pt x="82549" y="99592"/>
                  </a:cubicBezTo>
                  <a:cubicBezTo>
                    <a:pt x="81367" y="98195"/>
                    <a:pt x="80986" y="96557"/>
                    <a:pt x="80986" y="94754"/>
                  </a:cubicBezTo>
                  <a:cubicBezTo>
                    <a:pt x="81012" y="82981"/>
                    <a:pt x="80999" y="71220"/>
                    <a:pt x="80999" y="59461"/>
                  </a:cubicBezTo>
                  <a:lnTo>
                    <a:pt x="80999" y="33223"/>
                  </a:lnTo>
                  <a:lnTo>
                    <a:pt x="80999" y="31864"/>
                  </a:lnTo>
                  <a:cubicBezTo>
                    <a:pt x="80897" y="31826"/>
                    <a:pt x="80783" y="31775"/>
                    <a:pt x="80682" y="31737"/>
                  </a:cubicBezTo>
                  <a:cubicBezTo>
                    <a:pt x="80453" y="32143"/>
                    <a:pt x="80212" y="32537"/>
                    <a:pt x="80009" y="32956"/>
                  </a:cubicBezTo>
                  <a:cubicBezTo>
                    <a:pt x="72262" y="48755"/>
                    <a:pt x="64527" y="64553"/>
                    <a:pt x="56780" y="80352"/>
                  </a:cubicBezTo>
                  <a:cubicBezTo>
                    <a:pt x="56463" y="80999"/>
                    <a:pt x="56107" y="81622"/>
                    <a:pt x="55764" y="82269"/>
                  </a:cubicBezTo>
                  <a:cubicBezTo>
                    <a:pt x="52881" y="87857"/>
                    <a:pt x="44361" y="87997"/>
                    <a:pt x="41376" y="82041"/>
                  </a:cubicBezTo>
                  <a:cubicBezTo>
                    <a:pt x="39725" y="78739"/>
                    <a:pt x="38087" y="75437"/>
                    <a:pt x="36461" y="72122"/>
                  </a:cubicBezTo>
                  <a:cubicBezTo>
                    <a:pt x="30073" y="59106"/>
                    <a:pt x="23698" y="46075"/>
                    <a:pt x="17310" y="33058"/>
                  </a:cubicBezTo>
                  <a:cubicBezTo>
                    <a:pt x="17094" y="32613"/>
                    <a:pt x="16852" y="32194"/>
                    <a:pt x="16624" y="31750"/>
                  </a:cubicBezTo>
                  <a:cubicBezTo>
                    <a:pt x="16510" y="31775"/>
                    <a:pt x="16383" y="31788"/>
                    <a:pt x="16268" y="31801"/>
                  </a:cubicBezTo>
                  <a:lnTo>
                    <a:pt x="16268" y="33223"/>
                  </a:lnTo>
                  <a:cubicBezTo>
                    <a:pt x="16268" y="53556"/>
                    <a:pt x="16090" y="73900"/>
                    <a:pt x="16370" y="94233"/>
                  </a:cubicBezTo>
                  <a:cubicBezTo>
                    <a:pt x="16459" y="101281"/>
                    <a:pt x="8851" y="104444"/>
                    <a:pt x="3568" y="101484"/>
                  </a:cubicBezTo>
                  <a:cubicBezTo>
                    <a:pt x="1346" y="100240"/>
                    <a:pt x="228" y="98297"/>
                    <a:pt x="38" y="95795"/>
                  </a:cubicBezTo>
                  <a:cubicBezTo>
                    <a:pt x="0" y="95376"/>
                    <a:pt x="12" y="94944"/>
                    <a:pt x="12" y="94525"/>
                  </a:cubicBezTo>
                  <a:cubicBezTo>
                    <a:pt x="12" y="66585"/>
                    <a:pt x="12" y="38633"/>
                    <a:pt x="25" y="10693"/>
                  </a:cubicBezTo>
                  <a:cubicBezTo>
                    <a:pt x="38" y="9474"/>
                    <a:pt x="114" y="8217"/>
                    <a:pt x="393" y="7036"/>
                  </a:cubicBezTo>
                  <a:cubicBezTo>
                    <a:pt x="1333" y="3073"/>
                    <a:pt x="4406" y="508"/>
                    <a:pt x="8686" y="140"/>
                  </a:cubicBezTo>
                  <a:cubicBezTo>
                    <a:pt x="10198" y="0"/>
                    <a:pt x="11747" y="12"/>
                    <a:pt x="13258" y="190"/>
                  </a:cubicBezTo>
                  <a:cubicBezTo>
                    <a:pt x="16116" y="546"/>
                    <a:pt x="18364" y="2044"/>
                    <a:pt x="19862" y="4483"/>
                  </a:cubicBezTo>
                  <a:cubicBezTo>
                    <a:pt x="21043" y="6388"/>
                    <a:pt x="22110" y="8382"/>
                    <a:pt x="23088" y="10401"/>
                  </a:cubicBezTo>
                  <a:cubicBezTo>
                    <a:pt x="31432" y="27559"/>
                    <a:pt x="39738" y="44729"/>
                    <a:pt x="48056" y="61900"/>
                  </a:cubicBezTo>
                  <a:cubicBezTo>
                    <a:pt x="48247" y="62281"/>
                    <a:pt x="48450" y="62636"/>
                    <a:pt x="48767" y="63258"/>
                  </a:cubicBezTo>
                </a:path>
              </a:pathLst>
            </a:custGeom>
            <a:solidFill>
              <a:srgbClr val="77787B">
                <a:alpha val="100000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283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952" y="3582610"/>
            <a:ext cx="221040" cy="221048"/>
          </a:xfrm>
          <a:prstGeom prst="rect">
            <a:avLst/>
          </a:prstGeom>
          <a:noFill/>
        </p:spPr>
      </p:pic>
      <p:grpSp>
        <p:nvGrpSpPr>
          <p:cNvPr id="23" name="Groupe 22"/>
          <p:cNvGrpSpPr/>
          <p:nvPr/>
        </p:nvGrpSpPr>
        <p:grpSpPr>
          <a:xfrm>
            <a:off x="558905" y="3815420"/>
            <a:ext cx="220893" cy="220840"/>
            <a:chOff x="705433" y="2486958"/>
            <a:chExt cx="220893" cy="220840"/>
          </a:xfrm>
        </p:grpSpPr>
        <p:pic>
          <p:nvPicPr>
            <p:cNvPr id="24" name="Picture 2836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5433" y="2486958"/>
              <a:ext cx="220893" cy="220840"/>
            </a:xfrm>
            <a:prstGeom prst="rect">
              <a:avLst/>
            </a:prstGeom>
            <a:noFill/>
          </p:spPr>
        </p:pic>
        <p:sp>
          <p:nvSpPr>
            <p:cNvPr id="25" name="Freeform 2839"/>
            <p:cNvSpPr/>
            <p:nvPr/>
          </p:nvSpPr>
          <p:spPr>
            <a:xfrm>
              <a:off x="815681" y="2563336"/>
              <a:ext cx="37565" cy="68083"/>
            </a:xfrm>
            <a:custGeom>
              <a:avLst/>
              <a:gdLst/>
              <a:ahLst/>
              <a:cxnLst/>
              <a:rect l="0" t="0" r="0" b="0"/>
              <a:pathLst>
                <a:path w="37565" h="68083">
                  <a:moveTo>
                    <a:pt x="13207" y="55930"/>
                  </a:moveTo>
                  <a:lnTo>
                    <a:pt x="14311" y="55930"/>
                  </a:lnTo>
                  <a:cubicBezTo>
                    <a:pt x="19950" y="55930"/>
                    <a:pt x="25602" y="55930"/>
                    <a:pt x="31240" y="55930"/>
                  </a:cubicBezTo>
                  <a:cubicBezTo>
                    <a:pt x="34225" y="55930"/>
                    <a:pt x="36232" y="57517"/>
                    <a:pt x="36905" y="60400"/>
                  </a:cubicBezTo>
                  <a:cubicBezTo>
                    <a:pt x="37565" y="63219"/>
                    <a:pt x="36282" y="66369"/>
                    <a:pt x="33907" y="67499"/>
                  </a:cubicBezTo>
                  <a:cubicBezTo>
                    <a:pt x="33146" y="67855"/>
                    <a:pt x="32244" y="68033"/>
                    <a:pt x="31406" y="68033"/>
                  </a:cubicBezTo>
                  <a:cubicBezTo>
                    <a:pt x="23227" y="68083"/>
                    <a:pt x="15061" y="68058"/>
                    <a:pt x="6883" y="68058"/>
                  </a:cubicBezTo>
                  <a:cubicBezTo>
                    <a:pt x="5283" y="68058"/>
                    <a:pt x="3759" y="67804"/>
                    <a:pt x="2362" y="66953"/>
                  </a:cubicBezTo>
                  <a:cubicBezTo>
                    <a:pt x="812" y="65988"/>
                    <a:pt x="0" y="64616"/>
                    <a:pt x="0" y="62775"/>
                  </a:cubicBezTo>
                  <a:cubicBezTo>
                    <a:pt x="12" y="43802"/>
                    <a:pt x="12" y="24828"/>
                    <a:pt x="0" y="5854"/>
                  </a:cubicBezTo>
                  <a:cubicBezTo>
                    <a:pt x="0" y="2971"/>
                    <a:pt x="1879" y="165"/>
                    <a:pt x="5676" y="190"/>
                  </a:cubicBezTo>
                  <a:cubicBezTo>
                    <a:pt x="13600" y="266"/>
                    <a:pt x="21538" y="393"/>
                    <a:pt x="29450" y="152"/>
                  </a:cubicBezTo>
                  <a:cubicBezTo>
                    <a:pt x="34454" y="0"/>
                    <a:pt x="36498" y="4953"/>
                    <a:pt x="35279" y="8382"/>
                  </a:cubicBezTo>
                  <a:cubicBezTo>
                    <a:pt x="34339" y="10998"/>
                    <a:pt x="32510" y="12344"/>
                    <a:pt x="29691" y="12344"/>
                  </a:cubicBezTo>
                  <a:cubicBezTo>
                    <a:pt x="24560" y="12357"/>
                    <a:pt x="19430" y="12357"/>
                    <a:pt x="14299" y="12357"/>
                  </a:cubicBezTo>
                  <a:lnTo>
                    <a:pt x="13207" y="12357"/>
                  </a:lnTo>
                  <a:lnTo>
                    <a:pt x="13207" y="27800"/>
                  </a:lnTo>
                  <a:lnTo>
                    <a:pt x="14172" y="27800"/>
                  </a:lnTo>
                  <a:cubicBezTo>
                    <a:pt x="18947" y="27800"/>
                    <a:pt x="23722" y="27787"/>
                    <a:pt x="28497" y="27813"/>
                  </a:cubicBezTo>
                  <a:cubicBezTo>
                    <a:pt x="31215" y="27825"/>
                    <a:pt x="33133" y="29375"/>
                    <a:pt x="33755" y="32016"/>
                  </a:cubicBezTo>
                  <a:cubicBezTo>
                    <a:pt x="34352" y="34556"/>
                    <a:pt x="33222" y="37300"/>
                    <a:pt x="30974" y="38379"/>
                  </a:cubicBezTo>
                  <a:cubicBezTo>
                    <a:pt x="30148" y="38773"/>
                    <a:pt x="29158" y="38951"/>
                    <a:pt x="28231" y="38963"/>
                  </a:cubicBezTo>
                  <a:cubicBezTo>
                    <a:pt x="23570" y="39027"/>
                    <a:pt x="18896" y="38989"/>
                    <a:pt x="14222" y="38989"/>
                  </a:cubicBezTo>
                  <a:lnTo>
                    <a:pt x="13207" y="38989"/>
                  </a:lnTo>
                  <a:close/>
                </a:path>
              </a:pathLst>
            </a:custGeom>
            <a:solidFill>
              <a:srgbClr val="77787B">
                <a:alpha val="100000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6" name="Groupe 25"/>
          <p:cNvGrpSpPr/>
          <p:nvPr/>
        </p:nvGrpSpPr>
        <p:grpSpPr>
          <a:xfrm>
            <a:off x="598041" y="3652924"/>
            <a:ext cx="152165" cy="93141"/>
            <a:chOff x="736165" y="2330850"/>
            <a:chExt cx="152165" cy="93141"/>
          </a:xfrm>
        </p:grpSpPr>
        <p:pic>
          <p:nvPicPr>
            <p:cNvPr id="27" name="Picture 283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6165" y="2330850"/>
              <a:ext cx="69513" cy="93141"/>
            </a:xfrm>
            <a:prstGeom prst="rect">
              <a:avLst/>
            </a:prstGeom>
            <a:noFill/>
          </p:spPr>
        </p:pic>
        <p:sp>
          <p:nvSpPr>
            <p:cNvPr id="28" name="Freeform 2832"/>
            <p:cNvSpPr/>
            <p:nvPr/>
          </p:nvSpPr>
          <p:spPr>
            <a:xfrm>
              <a:off x="799463" y="2342612"/>
              <a:ext cx="44728" cy="70446"/>
            </a:xfrm>
            <a:custGeom>
              <a:avLst/>
              <a:gdLst/>
              <a:ahLst/>
              <a:cxnLst/>
              <a:rect l="0" t="0" r="0" b="0"/>
              <a:pathLst>
                <a:path w="44728" h="70446">
                  <a:moveTo>
                    <a:pt x="63" y="27495"/>
                  </a:moveTo>
                  <a:cubicBezTo>
                    <a:pt x="63" y="20574"/>
                    <a:pt x="51" y="13640"/>
                    <a:pt x="63" y="6718"/>
                  </a:cubicBezTo>
                  <a:cubicBezTo>
                    <a:pt x="75" y="2515"/>
                    <a:pt x="2234" y="572"/>
                    <a:pt x="6844" y="597"/>
                  </a:cubicBezTo>
                  <a:cubicBezTo>
                    <a:pt x="11188" y="635"/>
                    <a:pt x="13537" y="2756"/>
                    <a:pt x="13537" y="6693"/>
                  </a:cubicBezTo>
                  <a:cubicBezTo>
                    <a:pt x="13537" y="19190"/>
                    <a:pt x="13474" y="31686"/>
                    <a:pt x="13601" y="44170"/>
                  </a:cubicBezTo>
                  <a:cubicBezTo>
                    <a:pt x="13626" y="46773"/>
                    <a:pt x="14045" y="49466"/>
                    <a:pt x="14820" y="51955"/>
                  </a:cubicBezTo>
                  <a:cubicBezTo>
                    <a:pt x="15988" y="55727"/>
                    <a:pt x="19125" y="57682"/>
                    <a:pt x="22884" y="57568"/>
                  </a:cubicBezTo>
                  <a:cubicBezTo>
                    <a:pt x="26745" y="57454"/>
                    <a:pt x="29539" y="55422"/>
                    <a:pt x="30606" y="51510"/>
                  </a:cubicBezTo>
                  <a:cubicBezTo>
                    <a:pt x="31203" y="49313"/>
                    <a:pt x="31495" y="46976"/>
                    <a:pt x="31520" y="44690"/>
                  </a:cubicBezTo>
                  <a:cubicBezTo>
                    <a:pt x="31597" y="32067"/>
                    <a:pt x="31559" y="19431"/>
                    <a:pt x="31559" y="6807"/>
                  </a:cubicBezTo>
                  <a:cubicBezTo>
                    <a:pt x="31559" y="3467"/>
                    <a:pt x="32562" y="1930"/>
                    <a:pt x="35280" y="1029"/>
                  </a:cubicBezTo>
                  <a:cubicBezTo>
                    <a:pt x="38366" y="0"/>
                    <a:pt x="42188" y="787"/>
                    <a:pt x="43662" y="2972"/>
                  </a:cubicBezTo>
                  <a:cubicBezTo>
                    <a:pt x="44220" y="3810"/>
                    <a:pt x="44538" y="4991"/>
                    <a:pt x="44538" y="6007"/>
                  </a:cubicBezTo>
                  <a:cubicBezTo>
                    <a:pt x="44576" y="19926"/>
                    <a:pt x="44728" y="33845"/>
                    <a:pt x="44487" y="47764"/>
                  </a:cubicBezTo>
                  <a:cubicBezTo>
                    <a:pt x="44195" y="63524"/>
                    <a:pt x="33857" y="70446"/>
                    <a:pt x="19557" y="69227"/>
                  </a:cubicBezTo>
                  <a:cubicBezTo>
                    <a:pt x="17347" y="69036"/>
                    <a:pt x="15112" y="68604"/>
                    <a:pt x="12991" y="67931"/>
                  </a:cubicBezTo>
                  <a:cubicBezTo>
                    <a:pt x="5600" y="65582"/>
                    <a:pt x="1663" y="60108"/>
                    <a:pt x="685" y="52704"/>
                  </a:cubicBezTo>
                  <a:cubicBezTo>
                    <a:pt x="25" y="47764"/>
                    <a:pt x="189" y="42696"/>
                    <a:pt x="75" y="37680"/>
                  </a:cubicBezTo>
                  <a:cubicBezTo>
                    <a:pt x="0" y="34289"/>
                    <a:pt x="63" y="30885"/>
                    <a:pt x="63" y="27495"/>
                  </a:cubicBezTo>
                </a:path>
              </a:pathLst>
            </a:custGeom>
            <a:solidFill>
              <a:srgbClr val="77787B">
                <a:alpha val="100000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33"/>
            <p:cNvSpPr/>
            <p:nvPr/>
          </p:nvSpPr>
          <p:spPr>
            <a:xfrm>
              <a:off x="847336" y="2341899"/>
              <a:ext cx="40994" cy="70154"/>
            </a:xfrm>
            <a:custGeom>
              <a:avLst/>
              <a:gdLst/>
              <a:ahLst/>
              <a:cxnLst/>
              <a:rect l="0" t="0" r="0" b="0"/>
              <a:pathLst>
                <a:path w="40994" h="70154">
                  <a:moveTo>
                    <a:pt x="18084" y="70154"/>
                  </a:moveTo>
                  <a:cubicBezTo>
                    <a:pt x="13017" y="69901"/>
                    <a:pt x="8420" y="69177"/>
                    <a:pt x="4191" y="66891"/>
                  </a:cubicBezTo>
                  <a:cubicBezTo>
                    <a:pt x="152" y="64706"/>
                    <a:pt x="0" y="58064"/>
                    <a:pt x="4064" y="55829"/>
                  </a:cubicBezTo>
                  <a:cubicBezTo>
                    <a:pt x="5067" y="55283"/>
                    <a:pt x="6667" y="55524"/>
                    <a:pt x="7899" y="55804"/>
                  </a:cubicBezTo>
                  <a:cubicBezTo>
                    <a:pt x="10731" y="56451"/>
                    <a:pt x="13462" y="57556"/>
                    <a:pt x="16306" y="58051"/>
                  </a:cubicBezTo>
                  <a:cubicBezTo>
                    <a:pt x="17970" y="58343"/>
                    <a:pt x="19849" y="58102"/>
                    <a:pt x="21500" y="57632"/>
                  </a:cubicBezTo>
                  <a:cubicBezTo>
                    <a:pt x="26580" y="56146"/>
                    <a:pt x="28396" y="51181"/>
                    <a:pt x="25322" y="46875"/>
                  </a:cubicBezTo>
                  <a:cubicBezTo>
                    <a:pt x="24141" y="45224"/>
                    <a:pt x="22351" y="43929"/>
                    <a:pt x="20636" y="42773"/>
                  </a:cubicBezTo>
                  <a:cubicBezTo>
                    <a:pt x="16941" y="40259"/>
                    <a:pt x="12827" y="38303"/>
                    <a:pt x="9423" y="35471"/>
                  </a:cubicBezTo>
                  <a:cubicBezTo>
                    <a:pt x="1244" y="28676"/>
                    <a:pt x="393" y="15595"/>
                    <a:pt x="7429" y="7683"/>
                  </a:cubicBezTo>
                  <a:cubicBezTo>
                    <a:pt x="12890" y="1562"/>
                    <a:pt x="20065" y="0"/>
                    <a:pt x="27837" y="1194"/>
                  </a:cubicBezTo>
                  <a:cubicBezTo>
                    <a:pt x="30720" y="1638"/>
                    <a:pt x="33527" y="2883"/>
                    <a:pt x="36244" y="4026"/>
                  </a:cubicBezTo>
                  <a:cubicBezTo>
                    <a:pt x="38099" y="4800"/>
                    <a:pt x="38937" y="6464"/>
                    <a:pt x="38619" y="8534"/>
                  </a:cubicBezTo>
                  <a:cubicBezTo>
                    <a:pt x="38264" y="10934"/>
                    <a:pt x="37781" y="13424"/>
                    <a:pt x="35368" y="14503"/>
                  </a:cubicBezTo>
                  <a:cubicBezTo>
                    <a:pt x="34327" y="14960"/>
                    <a:pt x="32777" y="14452"/>
                    <a:pt x="31495" y="14186"/>
                  </a:cubicBezTo>
                  <a:cubicBezTo>
                    <a:pt x="28599" y="13589"/>
                    <a:pt x="25767" y="12535"/>
                    <a:pt x="22859" y="12293"/>
                  </a:cubicBezTo>
                  <a:cubicBezTo>
                    <a:pt x="19836" y="12039"/>
                    <a:pt x="17234" y="13436"/>
                    <a:pt x="16065" y="16472"/>
                  </a:cubicBezTo>
                  <a:cubicBezTo>
                    <a:pt x="14897" y="19469"/>
                    <a:pt x="15798" y="22212"/>
                    <a:pt x="18160" y="24181"/>
                  </a:cubicBezTo>
                  <a:cubicBezTo>
                    <a:pt x="20217" y="25895"/>
                    <a:pt x="22681" y="27127"/>
                    <a:pt x="24942" y="28600"/>
                  </a:cubicBezTo>
                  <a:cubicBezTo>
                    <a:pt x="27609" y="30340"/>
                    <a:pt x="30504" y="31839"/>
                    <a:pt x="32828" y="33947"/>
                  </a:cubicBezTo>
                  <a:cubicBezTo>
                    <a:pt x="39534" y="40005"/>
                    <a:pt x="40994" y="47752"/>
                    <a:pt x="38442" y="56083"/>
                  </a:cubicBezTo>
                  <a:cubicBezTo>
                    <a:pt x="35990" y="64135"/>
                    <a:pt x="29933" y="68364"/>
                    <a:pt x="21779" y="69735"/>
                  </a:cubicBezTo>
                  <a:cubicBezTo>
                    <a:pt x="20446" y="69964"/>
                    <a:pt x="19087" y="70040"/>
                    <a:pt x="18084" y="70154"/>
                  </a:cubicBezTo>
                </a:path>
              </a:pathLst>
            </a:custGeom>
            <a:solidFill>
              <a:srgbClr val="77787B">
                <a:alpha val="100000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0" name="Groupe 29"/>
          <p:cNvGrpSpPr/>
          <p:nvPr/>
        </p:nvGrpSpPr>
        <p:grpSpPr>
          <a:xfrm>
            <a:off x="598041" y="3879054"/>
            <a:ext cx="162931" cy="93568"/>
            <a:chOff x="736102" y="2554389"/>
            <a:chExt cx="162931" cy="93568"/>
          </a:xfrm>
        </p:grpSpPr>
        <p:pic>
          <p:nvPicPr>
            <p:cNvPr id="31" name="Picture 2837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6102" y="2554389"/>
              <a:ext cx="68342" cy="93568"/>
            </a:xfrm>
            <a:prstGeom prst="rect">
              <a:avLst/>
            </a:prstGeom>
            <a:noFill/>
          </p:spPr>
        </p:pic>
        <p:pic>
          <p:nvPicPr>
            <p:cNvPr id="32" name="Picture 2838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0686" y="2554438"/>
              <a:ext cx="68347" cy="93516"/>
            </a:xfrm>
            <a:prstGeom prst="rect">
              <a:avLst/>
            </a:prstGeom>
            <a:noFill/>
          </p:spPr>
        </p:pic>
      </p:grpSp>
      <p:sp>
        <p:nvSpPr>
          <p:cNvPr id="5" name="ZoneTexte 4"/>
          <p:cNvSpPr txBox="1"/>
          <p:nvPr/>
        </p:nvSpPr>
        <p:spPr>
          <a:xfrm>
            <a:off x="988752" y="3338560"/>
            <a:ext cx="678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Glacière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979" y="3652924"/>
            <a:ext cx="168619" cy="1081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31299" y="3599034"/>
            <a:ext cx="1116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Glacière / Tolbiac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39494" y="3815420"/>
            <a:ext cx="1155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Denfert-Rochereau</a:t>
            </a:r>
          </a:p>
        </p:txBody>
      </p:sp>
      <p:sp>
        <p:nvSpPr>
          <p:cNvPr id="33" name="Freeform 2844"/>
          <p:cNvSpPr/>
          <p:nvPr/>
        </p:nvSpPr>
        <p:spPr>
          <a:xfrm>
            <a:off x="2976503" y="2958774"/>
            <a:ext cx="146099" cy="158711"/>
          </a:xfrm>
          <a:custGeom>
            <a:avLst/>
            <a:gdLst/>
            <a:ahLst/>
            <a:cxnLst/>
            <a:rect l="0" t="0" r="0" b="0"/>
            <a:pathLst>
              <a:path w="146099" h="158711">
                <a:moveTo>
                  <a:pt x="144614" y="130098"/>
                </a:moveTo>
                <a:lnTo>
                  <a:pt x="119862" y="103327"/>
                </a:lnTo>
                <a:cubicBezTo>
                  <a:pt x="118897" y="102273"/>
                  <a:pt x="117576" y="101727"/>
                  <a:pt x="116230" y="101777"/>
                </a:cubicBezTo>
                <a:cubicBezTo>
                  <a:pt x="114871" y="101841"/>
                  <a:pt x="113601" y="102514"/>
                  <a:pt x="112712" y="103632"/>
                </a:cubicBezTo>
                <a:cubicBezTo>
                  <a:pt x="111468" y="105219"/>
                  <a:pt x="110236" y="106832"/>
                  <a:pt x="108991" y="108445"/>
                </a:cubicBezTo>
                <a:cubicBezTo>
                  <a:pt x="106235" y="112014"/>
                  <a:pt x="103390" y="115697"/>
                  <a:pt x="100457" y="119100"/>
                </a:cubicBezTo>
                <a:cubicBezTo>
                  <a:pt x="97370" y="122682"/>
                  <a:pt x="94322" y="123329"/>
                  <a:pt x="90576" y="121234"/>
                </a:cubicBezTo>
                <a:cubicBezTo>
                  <a:pt x="67538" y="108280"/>
                  <a:pt x="49771" y="88823"/>
                  <a:pt x="37744" y="63411"/>
                </a:cubicBezTo>
                <a:cubicBezTo>
                  <a:pt x="35128" y="57886"/>
                  <a:pt x="35610" y="55181"/>
                  <a:pt x="40106" y="50254"/>
                </a:cubicBezTo>
                <a:cubicBezTo>
                  <a:pt x="43129" y="46926"/>
                  <a:pt x="46075" y="43586"/>
                  <a:pt x="48907" y="40360"/>
                </a:cubicBezTo>
                <a:cubicBezTo>
                  <a:pt x="50114" y="39001"/>
                  <a:pt x="51270" y="37668"/>
                  <a:pt x="52412" y="36398"/>
                </a:cubicBezTo>
                <a:cubicBezTo>
                  <a:pt x="54279" y="34277"/>
                  <a:pt x="54279" y="30899"/>
                  <a:pt x="52412" y="28791"/>
                </a:cubicBezTo>
                <a:lnTo>
                  <a:pt x="28460" y="1663"/>
                </a:lnTo>
                <a:cubicBezTo>
                  <a:pt x="27495" y="584"/>
                  <a:pt x="26187" y="0"/>
                  <a:pt x="24790" y="38"/>
                </a:cubicBezTo>
                <a:cubicBezTo>
                  <a:pt x="23406" y="76"/>
                  <a:pt x="22110" y="774"/>
                  <a:pt x="21221" y="1930"/>
                </a:cubicBezTo>
                <a:cubicBezTo>
                  <a:pt x="20193" y="3238"/>
                  <a:pt x="19316" y="4508"/>
                  <a:pt x="18465" y="5740"/>
                </a:cubicBezTo>
                <a:cubicBezTo>
                  <a:pt x="17005" y="7861"/>
                  <a:pt x="15735" y="9703"/>
                  <a:pt x="14401" y="10731"/>
                </a:cubicBezTo>
                <a:cubicBezTo>
                  <a:pt x="0" y="21869"/>
                  <a:pt x="2438" y="37516"/>
                  <a:pt x="5524" y="48310"/>
                </a:cubicBezTo>
                <a:cubicBezTo>
                  <a:pt x="6464" y="51600"/>
                  <a:pt x="7505" y="54762"/>
                  <a:pt x="8610" y="57696"/>
                </a:cubicBezTo>
                <a:cubicBezTo>
                  <a:pt x="20802" y="89941"/>
                  <a:pt x="40970" y="116725"/>
                  <a:pt x="68542" y="137286"/>
                </a:cubicBezTo>
                <a:cubicBezTo>
                  <a:pt x="82219" y="147484"/>
                  <a:pt x="97345" y="157136"/>
                  <a:pt x="115227" y="158609"/>
                </a:cubicBezTo>
                <a:cubicBezTo>
                  <a:pt x="115900" y="158673"/>
                  <a:pt x="116700" y="158711"/>
                  <a:pt x="117576" y="158711"/>
                </a:cubicBezTo>
                <a:cubicBezTo>
                  <a:pt x="120929" y="158711"/>
                  <a:pt x="125399" y="158101"/>
                  <a:pt x="128536" y="155320"/>
                </a:cubicBezTo>
                <a:cubicBezTo>
                  <a:pt x="132829" y="151510"/>
                  <a:pt x="136614" y="147103"/>
                  <a:pt x="140284" y="142836"/>
                </a:cubicBezTo>
                <a:cubicBezTo>
                  <a:pt x="141732" y="141159"/>
                  <a:pt x="143179" y="139470"/>
                  <a:pt x="144664" y="137819"/>
                </a:cubicBezTo>
                <a:cubicBezTo>
                  <a:pt x="145591" y="136790"/>
                  <a:pt x="146099" y="135393"/>
                  <a:pt x="146087" y="133946"/>
                </a:cubicBezTo>
                <a:cubicBezTo>
                  <a:pt x="146087" y="132498"/>
                  <a:pt x="145553" y="131113"/>
                  <a:pt x="144614" y="130098"/>
                </a:cubicBezTo>
              </a:path>
            </a:pathLst>
          </a:custGeom>
          <a:solidFill>
            <a:srgbClr val="77787B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284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251" y="3228876"/>
            <a:ext cx="176602" cy="14536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207655" y="2925385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01 45 65 74 79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17744" y="3193551"/>
            <a:ext cx="1999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Maison-des-usagers@ghu-paris.fr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14052" y="3413686"/>
            <a:ext cx="17972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latin typeface="Century Gothic" panose="020B0502020202020204" pitchFamily="34" charset="0"/>
              </a:rPr>
              <a:t>Responsable : Nicolas LAADJ</a:t>
            </a:r>
          </a:p>
        </p:txBody>
      </p:sp>
      <p:sp>
        <p:nvSpPr>
          <p:cNvPr id="37" name="Freeform 2844"/>
          <p:cNvSpPr/>
          <p:nvPr/>
        </p:nvSpPr>
        <p:spPr>
          <a:xfrm>
            <a:off x="2985803" y="3641863"/>
            <a:ext cx="146099" cy="158711"/>
          </a:xfrm>
          <a:custGeom>
            <a:avLst/>
            <a:gdLst/>
            <a:ahLst/>
            <a:cxnLst/>
            <a:rect l="0" t="0" r="0" b="0"/>
            <a:pathLst>
              <a:path w="146099" h="158711">
                <a:moveTo>
                  <a:pt x="144614" y="130098"/>
                </a:moveTo>
                <a:lnTo>
                  <a:pt x="119862" y="103327"/>
                </a:lnTo>
                <a:cubicBezTo>
                  <a:pt x="118897" y="102273"/>
                  <a:pt x="117576" y="101727"/>
                  <a:pt x="116230" y="101777"/>
                </a:cubicBezTo>
                <a:cubicBezTo>
                  <a:pt x="114871" y="101841"/>
                  <a:pt x="113601" y="102514"/>
                  <a:pt x="112712" y="103632"/>
                </a:cubicBezTo>
                <a:cubicBezTo>
                  <a:pt x="111468" y="105219"/>
                  <a:pt x="110236" y="106832"/>
                  <a:pt x="108991" y="108445"/>
                </a:cubicBezTo>
                <a:cubicBezTo>
                  <a:pt x="106235" y="112014"/>
                  <a:pt x="103390" y="115697"/>
                  <a:pt x="100457" y="119100"/>
                </a:cubicBezTo>
                <a:cubicBezTo>
                  <a:pt x="97370" y="122682"/>
                  <a:pt x="94322" y="123329"/>
                  <a:pt x="90576" y="121234"/>
                </a:cubicBezTo>
                <a:cubicBezTo>
                  <a:pt x="67538" y="108280"/>
                  <a:pt x="49771" y="88823"/>
                  <a:pt x="37744" y="63411"/>
                </a:cubicBezTo>
                <a:cubicBezTo>
                  <a:pt x="35128" y="57886"/>
                  <a:pt x="35610" y="55181"/>
                  <a:pt x="40106" y="50254"/>
                </a:cubicBezTo>
                <a:cubicBezTo>
                  <a:pt x="43129" y="46926"/>
                  <a:pt x="46075" y="43586"/>
                  <a:pt x="48907" y="40360"/>
                </a:cubicBezTo>
                <a:cubicBezTo>
                  <a:pt x="50114" y="39001"/>
                  <a:pt x="51270" y="37668"/>
                  <a:pt x="52412" y="36398"/>
                </a:cubicBezTo>
                <a:cubicBezTo>
                  <a:pt x="54279" y="34277"/>
                  <a:pt x="54279" y="30899"/>
                  <a:pt x="52412" y="28791"/>
                </a:cubicBezTo>
                <a:lnTo>
                  <a:pt x="28460" y="1663"/>
                </a:lnTo>
                <a:cubicBezTo>
                  <a:pt x="27495" y="584"/>
                  <a:pt x="26187" y="0"/>
                  <a:pt x="24790" y="38"/>
                </a:cubicBezTo>
                <a:cubicBezTo>
                  <a:pt x="23406" y="76"/>
                  <a:pt x="22110" y="774"/>
                  <a:pt x="21221" y="1930"/>
                </a:cubicBezTo>
                <a:cubicBezTo>
                  <a:pt x="20193" y="3238"/>
                  <a:pt x="19316" y="4508"/>
                  <a:pt x="18465" y="5740"/>
                </a:cubicBezTo>
                <a:cubicBezTo>
                  <a:pt x="17005" y="7861"/>
                  <a:pt x="15735" y="9703"/>
                  <a:pt x="14401" y="10731"/>
                </a:cubicBezTo>
                <a:cubicBezTo>
                  <a:pt x="0" y="21869"/>
                  <a:pt x="2438" y="37516"/>
                  <a:pt x="5524" y="48310"/>
                </a:cubicBezTo>
                <a:cubicBezTo>
                  <a:pt x="6464" y="51600"/>
                  <a:pt x="7505" y="54762"/>
                  <a:pt x="8610" y="57696"/>
                </a:cubicBezTo>
                <a:cubicBezTo>
                  <a:pt x="20802" y="89941"/>
                  <a:pt x="40970" y="116725"/>
                  <a:pt x="68542" y="137286"/>
                </a:cubicBezTo>
                <a:cubicBezTo>
                  <a:pt x="82219" y="147484"/>
                  <a:pt x="97345" y="157136"/>
                  <a:pt x="115227" y="158609"/>
                </a:cubicBezTo>
                <a:cubicBezTo>
                  <a:pt x="115900" y="158673"/>
                  <a:pt x="116700" y="158711"/>
                  <a:pt x="117576" y="158711"/>
                </a:cubicBezTo>
                <a:cubicBezTo>
                  <a:pt x="120929" y="158711"/>
                  <a:pt x="125399" y="158101"/>
                  <a:pt x="128536" y="155320"/>
                </a:cubicBezTo>
                <a:cubicBezTo>
                  <a:pt x="132829" y="151510"/>
                  <a:pt x="136614" y="147103"/>
                  <a:pt x="140284" y="142836"/>
                </a:cubicBezTo>
                <a:cubicBezTo>
                  <a:pt x="141732" y="141159"/>
                  <a:pt x="143179" y="139470"/>
                  <a:pt x="144664" y="137819"/>
                </a:cubicBezTo>
                <a:cubicBezTo>
                  <a:pt x="145591" y="136790"/>
                  <a:pt x="146099" y="135393"/>
                  <a:pt x="146087" y="133946"/>
                </a:cubicBezTo>
                <a:cubicBezTo>
                  <a:pt x="146087" y="132498"/>
                  <a:pt x="145553" y="131113"/>
                  <a:pt x="144614" y="130098"/>
                </a:cubicBezTo>
              </a:path>
            </a:pathLst>
          </a:custGeom>
          <a:solidFill>
            <a:srgbClr val="77787B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284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551" y="3911965"/>
            <a:ext cx="176602" cy="14536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3214052" y="3638584"/>
            <a:ext cx="971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06 42 91 01 93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07655" y="3869230"/>
            <a:ext cx="1285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n.laadj@ghu-paris.fr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4065" y="4211453"/>
            <a:ext cx="349573" cy="349573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3207655" y="4137458"/>
            <a:ext cx="20940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  <a:hlinkClick r:id="rId14"/>
              </a:rPr>
              <a:t>La Maison des Usagers | GHU Paris psychiatrie &amp; neurosciences (ghu-paris.fr)</a:t>
            </a:r>
            <a:endParaRPr lang="fr-FR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1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96949" y="5606138"/>
            <a:ext cx="17811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Century Gothic" panose="020B0502020202020204" pitchFamily="34" charset="0"/>
              </a:rPr>
              <a:t>Pour connaitre le détail des permanences de la MDU</a:t>
            </a:r>
          </a:p>
          <a:p>
            <a:r>
              <a:rPr lang="fr-FR" sz="900" b="1" dirty="0">
                <a:latin typeface="Century Gothic" panose="020B0502020202020204" pitchFamily="34" charset="0"/>
              </a:rPr>
              <a:t>Scanner ce QR Code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60" y="5549865"/>
            <a:ext cx="609653" cy="6096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50852" y="6841074"/>
            <a:ext cx="30259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La Maison Des Usagers n’est pas un lieu de soins, pour toutes demandes urgentes</a:t>
            </a:r>
          </a:p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Téléphoner à PSY IDF :  01 48 00 48 00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9"/>
            <a:ext cx="5327650" cy="53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0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0359" y="105255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Une Maison Des Usagers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4537" y="984283"/>
            <a:ext cx="46553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Soutien et entraide</a:t>
            </a: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Echanger et bénéficier d’une écoute, d’un soutien, d’un conseil, avec des personnes qui vivent ou ont vécu la maladie</a:t>
            </a: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Sortir de l’isolement, être orienté vers des groupes de parole de la MDU, les Groupes d’Entraide Mutuelle (GEM) ou vers des associations de quartier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966" y="2434940"/>
            <a:ext cx="462281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Information sur un problème de santé</a:t>
            </a: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En savoir plus sur une pathologie, un traitement, une prise en  charge médicale</a:t>
            </a: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Mieux connaître les ressources, acteurs et dispositifs disponibles au sein du GHU Paris et sur le territoire parisien</a:t>
            </a: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Etre orienté sur l’offre de soins psychothérapeutique non sectorisée du GHU Paris</a:t>
            </a:r>
            <a:endParaRPr lang="fr-FR" sz="1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965" y="4193374"/>
            <a:ext cx="465539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Information sur les droits des Usagers et des Familles</a:t>
            </a: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Se renseigner sur les droits des patients et connaître les possibilités de recours et de médiation</a:t>
            </a: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Etre mis en relation avec les Représentants des Usagers et les Chargés des Relations des Usagers pour toute réclamation et/ou demande de dossier médical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966" y="5646730"/>
            <a:ext cx="465539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Promotion de la santé et du rétablissement</a:t>
            </a:r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Trouver des ressources pour mieux vivre avec une maladie chronique au quotidien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S’informer sur la consommation d’alcool et de drogues, l’activité physique adaptée (APA), le sommeil, l’alimentation, etc…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Orientation vers des programmes de psycho-éducation et/ou d’éducations thérapeutiques du patient et des familles proposés au sein du GHU Paris et par les associations partenaires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61975" y="454371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rgbClr val="1F699E"/>
                </a:solidFill>
                <a:latin typeface="Century Gothic" panose="020B0502020202020204" pitchFamily="34" charset="0"/>
              </a:rPr>
              <a:t>Un espace dédié au parcours de rétablissement </a:t>
            </a:r>
          </a:p>
          <a:p>
            <a:pPr algn="ctr"/>
            <a:r>
              <a:rPr lang="fr-FR" sz="900" b="1" i="1" dirty="0">
                <a:solidFill>
                  <a:srgbClr val="1F699E"/>
                </a:solidFill>
                <a:latin typeface="Century Gothic" panose="020B0502020202020204" pitchFamily="34" charset="0"/>
              </a:rPr>
              <a:t>(Addictologie, Troubles Psychiques et Pathologies Neurologiques)</a:t>
            </a:r>
          </a:p>
        </p:txBody>
      </p:sp>
    </p:spTree>
    <p:extLst>
      <p:ext uri="{BB962C8B-B14F-4D97-AF65-F5344CB8AC3E}">
        <p14:creationId xmlns:p14="http://schemas.microsoft.com/office/powerpoint/2010/main" val="314918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9765" y="103368"/>
            <a:ext cx="31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Une Maison Des Usagers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287" y="3634232"/>
            <a:ext cx="462438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Le Partenariat en Santé est un axe fort du projet d’établissement</a:t>
            </a: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7800" algn="just">
              <a:buClr>
                <a:srgbClr val="FFC000"/>
              </a:buClr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Il s’appuie sur la co-construction de la prise en charge, le recours à l’expertise usagère et à la pair aidance.</a:t>
            </a:r>
          </a:p>
          <a:p>
            <a:pPr marL="177800" algn="just">
              <a:buClr>
                <a:srgbClr val="FFC000"/>
              </a:buClr>
            </a:pP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Il permet l’implication des usagers dans la définition des politiques institutionnelles du GHU Paris.</a:t>
            </a:r>
          </a:p>
          <a:p>
            <a:pPr marL="177800" algn="just">
              <a:buClr>
                <a:srgbClr val="FFC000"/>
              </a:buClr>
            </a:pPr>
            <a:endParaRPr lang="fr-FR" sz="1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7800" algn="just">
              <a:buClr>
                <a:srgbClr val="FFC000"/>
              </a:buClr>
            </a:pPr>
            <a:r>
              <a:rPr lang="fr-FR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 Maison Des Usagers abrite le volet bénévole du Partenariat en santé </a:t>
            </a: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au travers de l’implication des bénévoles qui y assurent permanences </a:t>
            </a:r>
            <a:r>
              <a:rPr lang="fr-FR" sz="1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individuellles</a:t>
            </a: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1000">
                <a:solidFill>
                  <a:srgbClr val="000000"/>
                </a:solidFill>
                <a:latin typeface="Century Gothic" panose="020B0502020202020204" pitchFamily="34" charset="0"/>
              </a:rPr>
              <a:t>et groupes </a:t>
            </a: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de paroles.</a:t>
            </a:r>
            <a:endParaRPr lang="fr-FR" sz="1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 Maison des Usagers est en lien avec les Pairs Aidants Professionnels d’Usagers et Famille</a:t>
            </a: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 qui accompagnent usagers et proches au quotidien dans les services de soins.</a:t>
            </a: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C000"/>
              </a:buClr>
            </a:pPr>
            <a:endParaRPr lang="fr-FR" sz="1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 Maison des Usagers collabore avec les professionnels dans une démarche « </a:t>
            </a:r>
            <a:r>
              <a:rPr lang="fr-FR" sz="1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d’aller vers </a:t>
            </a:r>
            <a:r>
              <a:rPr lang="fr-FR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 pour promouvoir une culture du rétablissement </a:t>
            </a:r>
            <a:r>
              <a:rPr lang="fr-FR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tout au long du parcours de soins.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3236" y="478868"/>
            <a:ext cx="406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1" dirty="0">
                <a:solidFill>
                  <a:srgbClr val="1F699E"/>
                </a:solidFill>
                <a:latin typeface="Century Gothic" panose="020B0502020202020204" pitchFamily="34" charset="0"/>
              </a:rPr>
              <a:t>Un espace dédié au parcours de rétablissement </a:t>
            </a:r>
          </a:p>
          <a:p>
            <a:pPr algn="ctr"/>
            <a:r>
              <a:rPr lang="fr-FR" sz="900" b="1" i="1" dirty="0">
                <a:solidFill>
                  <a:srgbClr val="1F699E"/>
                </a:solidFill>
                <a:latin typeface="Century Gothic" panose="020B0502020202020204" pitchFamily="34" charset="0"/>
              </a:rPr>
              <a:t>(addictologie, troubles psychologiques et pathologies neurologiques)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AFAF08-5CA8-4B55-B1CD-06161D6E1236}"/>
              </a:ext>
            </a:extLst>
          </p:cNvPr>
          <p:cNvSpPr txBox="1"/>
          <p:nvPr/>
        </p:nvSpPr>
        <p:spPr>
          <a:xfrm>
            <a:off x="318877" y="1008870"/>
            <a:ext cx="4429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</a:rPr>
              <a:t>Accueil au sein de l’« espace Usagers »</a:t>
            </a:r>
          </a:p>
          <a:p>
            <a:pPr algn="ctr"/>
            <a:endParaRPr lang="fr-FR" b="1" dirty="0">
              <a:solidFill>
                <a:srgbClr val="FAA619"/>
              </a:solidFill>
            </a:endParaRPr>
          </a:p>
          <a:p>
            <a:pPr algn="ctr"/>
            <a:r>
              <a:rPr lang="fr-FR" b="1" dirty="0">
                <a:solidFill>
                  <a:srgbClr val="FAA619"/>
                </a:solidFill>
              </a:rPr>
              <a:t>Sans rendez-vous</a:t>
            </a:r>
          </a:p>
          <a:p>
            <a:pPr algn="ctr"/>
            <a:r>
              <a:rPr lang="fr-FR" b="1" dirty="0">
                <a:solidFill>
                  <a:srgbClr val="FAA619"/>
                </a:solidFill>
              </a:rPr>
              <a:t>Sur site ou par téléphone </a:t>
            </a:r>
          </a:p>
          <a:p>
            <a:pPr algn="ctr"/>
            <a:r>
              <a:rPr lang="fr-FR" b="1" dirty="0">
                <a:solidFill>
                  <a:srgbClr val="FAA619"/>
                </a:solidFill>
              </a:rPr>
              <a:t>Anonyme et gratuit</a:t>
            </a:r>
          </a:p>
          <a:p>
            <a:pPr algn="ctr"/>
            <a:endParaRPr lang="fr-FR" b="1" dirty="0">
              <a:solidFill>
                <a:srgbClr val="FAA619"/>
              </a:solidFill>
            </a:endParaRPr>
          </a:p>
          <a:p>
            <a:pPr algn="ctr"/>
            <a:r>
              <a:rPr lang="fr-FR" b="1" dirty="0">
                <a:solidFill>
                  <a:srgbClr val="FAA619"/>
                </a:solidFill>
              </a:rPr>
              <a:t>Tous les jours du lundi au vendredi </a:t>
            </a:r>
          </a:p>
          <a:p>
            <a:pPr algn="ctr"/>
            <a:r>
              <a:rPr lang="fr-FR" b="1" dirty="0">
                <a:solidFill>
                  <a:srgbClr val="FAA619"/>
                </a:solidFill>
              </a:rPr>
              <a:t>De 9h00 à 16h30</a:t>
            </a:r>
          </a:p>
        </p:txBody>
      </p:sp>
    </p:spTree>
    <p:extLst>
      <p:ext uri="{BB962C8B-B14F-4D97-AF65-F5344CB8AC3E}">
        <p14:creationId xmlns:p14="http://schemas.microsoft.com/office/powerpoint/2010/main" val="245969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2853" y="186268"/>
            <a:ext cx="433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Les associations participant à la MDU</a:t>
            </a:r>
          </a:p>
        </p:txBody>
      </p:sp>
      <p:pic>
        <p:nvPicPr>
          <p:cNvPr id="1026" name="Picture 2" descr="Advertis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7" y="3814676"/>
            <a:ext cx="837438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010" y="1992357"/>
            <a:ext cx="439867" cy="385562"/>
          </a:xfrm>
          <a:prstGeom prst="rect">
            <a:avLst/>
          </a:prstGeom>
          <a:noFill/>
        </p:spPr>
      </p:pic>
      <p:pic>
        <p:nvPicPr>
          <p:cNvPr id="7" name="Picture 23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923" y="1490118"/>
            <a:ext cx="511257" cy="330447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3" y="4393065"/>
            <a:ext cx="804131" cy="201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3" y="4866336"/>
            <a:ext cx="868197" cy="3416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1" y="5480223"/>
            <a:ext cx="784224" cy="3607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4" y="2592914"/>
            <a:ext cx="439866" cy="3596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7" y="5973336"/>
            <a:ext cx="866775" cy="5143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67712" y="3777617"/>
            <a:ext cx="35617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AFTOC</a:t>
            </a:r>
            <a:r>
              <a:rPr lang="fr-FR" sz="1000" b="1" dirty="0">
                <a:latin typeface="Century Gothic" panose="020B0502020202020204" pitchFamily="34" charset="0"/>
              </a:rPr>
              <a:t> </a:t>
            </a:r>
            <a:r>
              <a:rPr lang="fr-FR" sz="1000" dirty="0">
                <a:latin typeface="Century Gothic" panose="020B0502020202020204" pitchFamily="34" charset="0"/>
              </a:rPr>
              <a:t>: Association Française de personnes souffrant de Troubles Obsessionnels et Compulsifs (TOC)</a:t>
            </a:r>
            <a:endParaRPr lang="fr-FR" sz="1000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9487" y="1992357"/>
            <a:ext cx="35918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AL-ANON / ALATEEN – GROUPES FAMILIAUX</a:t>
            </a:r>
            <a:r>
              <a:rPr lang="fr-FR" sz="1000" dirty="0">
                <a:latin typeface="Century Gothic" panose="020B0502020202020204" pitchFamily="34" charset="0"/>
              </a:rPr>
              <a:t> : aide à l'entourage des malades alcooliques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1122" y="1475309"/>
            <a:ext cx="36447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ALCOOLIQUES ANONYMES </a:t>
            </a:r>
            <a:r>
              <a:rPr lang="fr-FR" sz="1000" dirty="0">
                <a:latin typeface="Century Gothic" panose="020B0502020202020204" pitchFamily="34" charset="0"/>
              </a:rPr>
              <a:t>: aide à la personne ayant un problème d’alcool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50150" y="4231773"/>
            <a:ext cx="36212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ARGOS 2001 </a:t>
            </a:r>
            <a:r>
              <a:rPr lang="fr-FR" sz="1000" dirty="0">
                <a:latin typeface="Century Gothic" panose="020B0502020202020204" pitchFamily="34" charset="0"/>
              </a:rPr>
              <a:t>: Association de malades psychiatriques</a:t>
            </a:r>
            <a:r>
              <a:rPr lang="fr-FR" sz="1000" b="1" dirty="0">
                <a:latin typeface="Century Gothic" panose="020B0502020202020204" pitchFamily="34" charset="0"/>
              </a:rPr>
              <a:t> </a:t>
            </a:r>
            <a:r>
              <a:rPr lang="fr-FR" sz="1000" dirty="0">
                <a:latin typeface="Century Gothic" panose="020B0502020202020204" pitchFamily="34" charset="0"/>
              </a:rPr>
              <a:t> et de leurs proches sur « </a:t>
            </a:r>
            <a:r>
              <a:rPr lang="fr-FR" sz="1000" i="1" dirty="0">
                <a:latin typeface="Century Gothic" panose="020B0502020202020204" pitchFamily="34" charset="0"/>
              </a:rPr>
              <a:t>les troubles bipolaires </a:t>
            </a:r>
            <a:r>
              <a:rPr lang="fr-FR" sz="1000" dirty="0"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67712" y="4724588"/>
            <a:ext cx="362121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FNA-TCA</a:t>
            </a:r>
            <a:r>
              <a:rPr lang="fr-FR" sz="1000" dirty="0">
                <a:latin typeface="Century Gothic" panose="020B0502020202020204" pitchFamily="34" charset="0"/>
              </a:rPr>
              <a:t> : Fédération Nationale des Associations liées aux Troubles des Conduites Alimentaires et pour son entourage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51121" y="5425484"/>
            <a:ext cx="35381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FRANCE DEPRESSION </a:t>
            </a:r>
            <a:r>
              <a:rPr lang="fr-FR" sz="1000" dirty="0">
                <a:latin typeface="Century Gothic" panose="020B0502020202020204" pitchFamily="34" charset="0"/>
              </a:rPr>
              <a:t>: association française contre la dépression et les troubles bipolaires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7712" y="2507841"/>
            <a:ext cx="35650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NARCOTIQUES ANONYMES</a:t>
            </a:r>
            <a:r>
              <a:rPr lang="fr-FR" sz="1000" dirty="0">
                <a:latin typeface="Century Gothic" panose="020B0502020202020204" pitchFamily="34" charset="0"/>
              </a:rPr>
              <a:t> : association à but non lucratif composée d'hommes et de femmes pour qui la drogue était devenue un problème majeur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79487" y="5918299"/>
            <a:ext cx="362121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SCHIZO ? OUI ! </a:t>
            </a:r>
            <a:r>
              <a:rPr lang="fr-FR" sz="1000" dirty="0">
                <a:latin typeface="Century Gothic" panose="020B0502020202020204" pitchFamily="34" charset="0"/>
              </a:rPr>
              <a:t>: association d’usagers en santé mentale souffrant de troubles schizophréniques, ainsi qu’à leur entourage.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634016-07A6-400B-8046-C26A4E0F2693}"/>
              </a:ext>
            </a:extLst>
          </p:cNvPr>
          <p:cNvSpPr txBox="1"/>
          <p:nvPr/>
        </p:nvSpPr>
        <p:spPr>
          <a:xfrm>
            <a:off x="1251122" y="943917"/>
            <a:ext cx="1321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Addictologie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B93CA4E-99C7-416F-964F-B71DBC78DB86}"/>
              </a:ext>
            </a:extLst>
          </p:cNvPr>
          <p:cNvSpPr txBox="1"/>
          <p:nvPr/>
        </p:nvSpPr>
        <p:spPr>
          <a:xfrm>
            <a:off x="1299743" y="3277293"/>
            <a:ext cx="235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Troubles Psychologiques</a:t>
            </a:r>
          </a:p>
        </p:txBody>
      </p:sp>
    </p:spTree>
    <p:extLst>
      <p:ext uri="{BB962C8B-B14F-4D97-AF65-F5344CB8AC3E}">
        <p14:creationId xmlns:p14="http://schemas.microsoft.com/office/powerpoint/2010/main" val="186132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45517" y="227889"/>
            <a:ext cx="433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Les associations participant à la MDU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7" y="5316147"/>
            <a:ext cx="777300" cy="3898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6" y="1339550"/>
            <a:ext cx="837073" cy="4247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6" y="5915378"/>
            <a:ext cx="776923" cy="39606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25440" y="5316147"/>
            <a:ext cx="35157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FRANCE ALZHEIMER PARIS</a:t>
            </a:r>
            <a:endParaRPr lang="fr-FR" sz="1000" dirty="0">
              <a:latin typeface="Century Gothic" panose="020B0502020202020204" pitchFamily="34" charset="0"/>
            </a:endParaRPr>
          </a:p>
          <a:p>
            <a:pPr algn="just"/>
            <a:r>
              <a:rPr lang="fr-FR" sz="1000" dirty="0">
                <a:latin typeface="Century Gothic" panose="020B0502020202020204" pitchFamily="34" charset="0"/>
              </a:rPr>
              <a:t>Aide aux patients et à leurs proches.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08440" y="1329623"/>
            <a:ext cx="359766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UNAFAM</a:t>
            </a:r>
          </a:p>
          <a:p>
            <a:pPr algn="just"/>
            <a:r>
              <a:rPr lang="fr-FR" sz="1000" dirty="0">
                <a:latin typeface="Century Gothic" panose="020B0502020202020204" pitchFamily="34" charset="0"/>
              </a:rPr>
              <a:t>Union Nationale de Familles et Amis de personnes Malades et/ou handicapées psychiques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08440" y="5854889"/>
            <a:ext cx="359766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latin typeface="Century Gothic" panose="020B0502020202020204" pitchFamily="34" charset="0"/>
              </a:rPr>
              <a:t>AMAVEA</a:t>
            </a:r>
          </a:p>
          <a:p>
            <a:pPr algn="just"/>
            <a:r>
              <a:rPr lang="fr-FR" sz="1000" dirty="0">
                <a:latin typeface="Century Gothic" panose="020B0502020202020204" pitchFamily="34" charset="0"/>
              </a:rPr>
              <a:t>Association d'aide et de soutien aux patients, à leurs proches suivis en neurochirurgie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634016-07A6-400B-8046-C26A4E0F2693}"/>
              </a:ext>
            </a:extLst>
          </p:cNvPr>
          <p:cNvSpPr txBox="1"/>
          <p:nvPr/>
        </p:nvSpPr>
        <p:spPr>
          <a:xfrm>
            <a:off x="1246239" y="958645"/>
            <a:ext cx="194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Familles et proches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59ECAD-D383-444E-AD65-0673F8B6B518}"/>
              </a:ext>
            </a:extLst>
          </p:cNvPr>
          <p:cNvSpPr txBox="1"/>
          <p:nvPr/>
        </p:nvSpPr>
        <p:spPr>
          <a:xfrm>
            <a:off x="1286745" y="4706301"/>
            <a:ext cx="250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Pathologies Neurologiques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61A3A1-50EB-4BF1-B9EE-6A530129E3EE}"/>
              </a:ext>
            </a:extLst>
          </p:cNvPr>
          <p:cNvSpPr txBox="1"/>
          <p:nvPr/>
        </p:nvSpPr>
        <p:spPr>
          <a:xfrm>
            <a:off x="1286745" y="2765027"/>
            <a:ext cx="35976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Century Gothic" panose="020B0502020202020204" pitchFamily="34" charset="0"/>
              </a:rPr>
              <a:t>Programme Pro-Famille du GHU Paris </a:t>
            </a:r>
          </a:p>
          <a:p>
            <a:r>
              <a:rPr lang="fr-FR" sz="1000" dirty="0">
                <a:latin typeface="Century Gothic" panose="020B0502020202020204" pitchFamily="34" charset="0"/>
              </a:rPr>
              <a:t>Programme de psycho-éducation, destiné aux familles et proches de patients souffrant de troubles schizophréniques ou de troubles apparentés</a:t>
            </a:r>
          </a:p>
          <a:p>
            <a:r>
              <a:rPr lang="fr-FR" sz="1000" b="1" dirty="0">
                <a:latin typeface="Century Gothic" panose="020B0502020202020204" pitchFamily="34" charset="0"/>
                <a:hlinkClick r:id="rId5"/>
              </a:rPr>
              <a:t>https://profamille.site</a:t>
            </a:r>
            <a:endParaRPr lang="fr-FR" sz="1000" b="1" dirty="0">
              <a:latin typeface="Century Gothic" panose="020B0502020202020204" pitchFamily="34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E9C5E173-3D31-4918-A696-B01A8353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2" y="2817615"/>
            <a:ext cx="789867" cy="524420"/>
          </a:xfrm>
          <a:prstGeom prst="rect">
            <a:avLst/>
          </a:prstGeom>
        </p:spPr>
      </p:pic>
      <p:pic>
        <p:nvPicPr>
          <p:cNvPr id="1026" name="Picture 2" descr="Association PromesseS">
            <a:extLst>
              <a:ext uri="{FF2B5EF4-FFF2-40B4-BE49-F238E27FC236}">
                <a16:creationId xmlns:a16="http://schemas.microsoft.com/office/drawing/2014/main" id="{0D587FFC-6F8B-41F7-9B7E-93E5D1B7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4" y="3906873"/>
            <a:ext cx="810416" cy="5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6EA5161-BF9A-4D5C-9C01-B3CBE39C5E2B}"/>
              </a:ext>
            </a:extLst>
          </p:cNvPr>
          <p:cNvSpPr txBox="1"/>
          <p:nvPr/>
        </p:nvSpPr>
        <p:spPr>
          <a:xfrm>
            <a:off x="1286745" y="3873882"/>
            <a:ext cx="3808771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100" b="1" dirty="0">
                <a:latin typeface="Century Gothic" panose="020B0502020202020204" pitchFamily="34" charset="0"/>
              </a:rPr>
              <a:t>PromesseS</a:t>
            </a:r>
          </a:p>
          <a:p>
            <a:pPr fontAlgn="base"/>
            <a:r>
              <a:rPr lang="fr-FR" sz="1000" dirty="0">
                <a:latin typeface="Century Gothic" panose="020B0502020202020204" pitchFamily="34" charset="0"/>
              </a:rPr>
              <a:t>Eduquer, Soutenir, Surmonter Ensemble les Schizophrénies</a:t>
            </a:r>
          </a:p>
          <a:p>
            <a:pPr fontAlgn="base"/>
            <a:r>
              <a:rPr lang="fr-FR" sz="1000" b="1" dirty="0">
                <a:latin typeface="Century Gothic" panose="020B0502020202020204" pitchFamily="34" charset="0"/>
                <a:hlinkClick r:id="rId8"/>
              </a:rPr>
              <a:t>https://www.promesses-sz.fr</a:t>
            </a:r>
            <a:endParaRPr lang="fr-FR" sz="1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959" y="2006744"/>
            <a:ext cx="796660" cy="3891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08440" y="1926068"/>
            <a:ext cx="3770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Century Gothic" panose="020B0502020202020204" pitchFamily="34" charset="0"/>
              </a:rPr>
              <a:t>BREF</a:t>
            </a:r>
          </a:p>
          <a:p>
            <a:r>
              <a:rPr lang="fr-FR" sz="1000" dirty="0">
                <a:latin typeface="Century Gothic" panose="020B0502020202020204" pitchFamily="34" charset="0"/>
              </a:rPr>
              <a:t>Programme court en 3 séances pour les proches de patients souffrant de troubles psychiatriques</a:t>
            </a:r>
          </a:p>
        </p:txBody>
      </p:sp>
    </p:spTree>
    <p:extLst>
      <p:ext uri="{BB962C8B-B14F-4D97-AF65-F5344CB8AC3E}">
        <p14:creationId xmlns:p14="http://schemas.microsoft.com/office/powerpoint/2010/main" val="10068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351" y="99924"/>
            <a:ext cx="4311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Planning des permanences</a:t>
            </a:r>
          </a:p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Maison Des Usagers</a:t>
            </a:r>
          </a:p>
          <a:p>
            <a:pPr algn="ctr"/>
            <a:r>
              <a:rPr lang="fr-FR" b="1" dirty="0">
                <a:solidFill>
                  <a:srgbClr val="1F699E"/>
                </a:solidFill>
                <a:latin typeface="Century Gothic" panose="020B0502020202020204" pitchFamily="34" charset="0"/>
              </a:rPr>
              <a:t>Site Sainte-Anne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20070" y="1013683"/>
            <a:ext cx="170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1, rue Cabanis. 75014 Paris</a:t>
            </a:r>
          </a:p>
          <a:p>
            <a:pPr algn="ctr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Métro : Glacière</a:t>
            </a:r>
          </a:p>
        </p:txBody>
      </p:sp>
      <p:sp>
        <p:nvSpPr>
          <p:cNvPr id="24" name="Rectangle 705"/>
          <p:cNvSpPr/>
          <p:nvPr/>
        </p:nvSpPr>
        <p:spPr>
          <a:xfrm>
            <a:off x="405514" y="1222934"/>
            <a:ext cx="3972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E3A527"/>
                </a:solidFill>
                <a:latin typeface="Century Gothic" panose="020B0502020202020204" pitchFamily="34" charset="0"/>
              </a:rPr>
              <a:t>LUNDI</a:t>
            </a:r>
          </a:p>
        </p:txBody>
      </p:sp>
      <p:sp>
        <p:nvSpPr>
          <p:cNvPr id="25" name="Rectangle 706"/>
          <p:cNvSpPr/>
          <p:nvPr/>
        </p:nvSpPr>
        <p:spPr>
          <a:xfrm>
            <a:off x="514351" y="1523122"/>
            <a:ext cx="325249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NA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R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CO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T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IQU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E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S A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N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ON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YM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E</a:t>
            </a:r>
            <a:r>
              <a:rPr lang="en-US" sz="900" b="1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S </a:t>
            </a:r>
            <a:r>
              <a:rPr lang="en-US" sz="90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*Troubles liés aux addictions</a:t>
            </a:r>
          </a:p>
          <a:p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2</a:t>
            </a:r>
            <a:r>
              <a:rPr lang="en-US" sz="900" b="0" i="0" spc="0" baseline="33831" dirty="0">
                <a:solidFill>
                  <a:srgbClr val="444853"/>
                </a:solidFill>
                <a:latin typeface="Century Gothic" panose="020B0502020202020204" pitchFamily="34" charset="0"/>
              </a:rPr>
              <a:t>ème</a:t>
            </a:r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 lundi / 10H00 à 12h30 / Au CSAPA du site Sainte-Anne</a:t>
            </a:r>
          </a:p>
        </p:txBody>
      </p:sp>
      <p:sp>
        <p:nvSpPr>
          <p:cNvPr id="26" name="Rectangle 708"/>
          <p:cNvSpPr/>
          <p:nvPr/>
        </p:nvSpPr>
        <p:spPr>
          <a:xfrm>
            <a:off x="423844" y="3249974"/>
            <a:ext cx="36869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E3A527"/>
                </a:solidFill>
                <a:latin typeface="Century Gothic" panose="020B0502020202020204" pitchFamily="34" charset="0"/>
              </a:rPr>
              <a:t>MARDI</a:t>
            </a:r>
          </a:p>
        </p:txBody>
      </p:sp>
      <p:sp>
        <p:nvSpPr>
          <p:cNvPr id="27" name="Rectangle 709"/>
          <p:cNvSpPr/>
          <p:nvPr/>
        </p:nvSpPr>
        <p:spPr>
          <a:xfrm>
            <a:off x="514351" y="3437519"/>
            <a:ext cx="3512180" cy="415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A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F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TOC </a:t>
            </a:r>
            <a:r>
              <a:rPr lang="en-US" sz="900" b="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*Troubles obsessionnels compulsifs </a:t>
            </a:r>
            <a:endParaRPr lang="en-US" sz="900" dirty="0">
              <a:solidFill>
                <a:srgbClr val="444853"/>
              </a:solidFill>
              <a:latin typeface="Century Gothic" panose="020B0502020202020204" pitchFamily="34" charset="0"/>
            </a:endParaRPr>
          </a:p>
          <a:p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1</a:t>
            </a:r>
            <a:r>
              <a:rPr lang="en-US" sz="900" b="0" i="0" spc="0" baseline="33831" dirty="0">
                <a:solidFill>
                  <a:srgbClr val="444853"/>
                </a:solidFill>
                <a:latin typeface="Century Gothic" panose="020B0502020202020204" pitchFamily="34" charset="0"/>
              </a:rPr>
              <a:t>er</a:t>
            </a:r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, 3</a:t>
            </a:r>
            <a:r>
              <a:rPr lang="en-US" sz="900" b="0" i="0" spc="0" baseline="33831" dirty="0">
                <a:solidFill>
                  <a:srgbClr val="444853"/>
                </a:solidFill>
                <a:latin typeface="Century Gothic" panose="020B0502020202020204" pitchFamily="34" charset="0"/>
              </a:rPr>
              <a:t>ème</a:t>
            </a:r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 et 5</a:t>
            </a:r>
            <a:r>
              <a:rPr lang="en-US" sz="900" b="0" i="0" spc="0" baseline="33831" dirty="0">
                <a:solidFill>
                  <a:srgbClr val="444853"/>
                </a:solidFill>
                <a:latin typeface="Century Gothic" panose="020B0502020202020204" pitchFamily="34" charset="0"/>
              </a:rPr>
              <a:t>ème</a:t>
            </a:r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 mardis / De 14H00 à 17H00</a:t>
            </a:r>
          </a:p>
          <a:p>
            <a:r>
              <a:rPr lang="en-US" sz="900" b="0" i="1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	Permanence physique </a:t>
            </a:r>
            <a:r>
              <a:rPr lang="en-US" sz="900" i="1" dirty="0">
                <a:solidFill>
                  <a:srgbClr val="444853"/>
                </a:solidFill>
                <a:latin typeface="Century Gothic" panose="020B0502020202020204" pitchFamily="34" charset="0"/>
              </a:rPr>
              <a:t>&amp;</a:t>
            </a:r>
            <a:r>
              <a:rPr lang="en-US" sz="900" b="0" i="1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 Téléphonique : 01 45 65 </a:t>
            </a:r>
            <a:r>
              <a:rPr lang="en-US" sz="900" i="1" dirty="0">
                <a:solidFill>
                  <a:srgbClr val="444853"/>
                </a:solidFill>
                <a:latin typeface="Century Gothic" panose="020B0502020202020204" pitchFamily="34" charset="0"/>
              </a:rPr>
              <a:t>6</a:t>
            </a:r>
            <a:r>
              <a:rPr lang="en-US" sz="900" b="0" i="1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4 </a:t>
            </a:r>
            <a:r>
              <a:rPr lang="en-US" sz="900" i="1" dirty="0">
                <a:solidFill>
                  <a:srgbClr val="444853"/>
                </a:solidFill>
                <a:latin typeface="Century Gothic" panose="020B0502020202020204" pitchFamily="34" charset="0"/>
              </a:rPr>
              <a:t>9</a:t>
            </a:r>
            <a:r>
              <a:rPr lang="en-US" sz="900" b="0" i="1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8" name="Rectangle 712"/>
          <p:cNvSpPr/>
          <p:nvPr/>
        </p:nvSpPr>
        <p:spPr>
          <a:xfrm>
            <a:off x="390769" y="4478908"/>
            <a:ext cx="559449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E3A527"/>
                </a:solidFill>
                <a:latin typeface="Century Gothic" panose="020B0502020202020204" pitchFamily="34" charset="0"/>
              </a:rPr>
              <a:t>MERCREDI</a:t>
            </a:r>
          </a:p>
        </p:txBody>
      </p:sp>
      <p:sp>
        <p:nvSpPr>
          <p:cNvPr id="29" name="Rectangle 713"/>
          <p:cNvSpPr/>
          <p:nvPr/>
        </p:nvSpPr>
        <p:spPr>
          <a:xfrm>
            <a:off x="514351" y="4797608"/>
            <a:ext cx="272350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A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RGOS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2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0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0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1 </a:t>
            </a:r>
            <a:r>
              <a:rPr lang="en-US" sz="900" b="0" i="0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*</a:t>
            </a:r>
            <a:r>
              <a:rPr lang="en-US" sz="900" b="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Troubles bipolaires</a:t>
            </a:r>
            <a:endParaRPr lang="en-US" sz="900" b="1" spc="-111" dirty="0">
              <a:solidFill>
                <a:srgbClr val="444853"/>
              </a:solidFill>
              <a:latin typeface="Century Gothic" panose="020B0502020202020204" pitchFamily="34" charset="0"/>
            </a:endParaRPr>
          </a:p>
          <a:p>
            <a:pPr marL="0"/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1er, 3ème et 5ème mercredi / De 14H00 à 17H00</a:t>
            </a:r>
            <a:endParaRPr lang="en-US" sz="900" b="0" i="1" spc="0" baseline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714"/>
          <p:cNvSpPr/>
          <p:nvPr/>
        </p:nvSpPr>
        <p:spPr>
          <a:xfrm>
            <a:off x="394050" y="5284285"/>
            <a:ext cx="76897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E3A527"/>
                </a:solidFill>
                <a:latin typeface="Century Gothic" panose="020B0502020202020204" pitchFamily="34" charset="0"/>
              </a:rPr>
              <a:t>JEUDI</a:t>
            </a:r>
          </a:p>
        </p:txBody>
      </p:sp>
      <p:sp>
        <p:nvSpPr>
          <p:cNvPr id="31" name="Rectangle 719"/>
          <p:cNvSpPr/>
          <p:nvPr/>
        </p:nvSpPr>
        <p:spPr>
          <a:xfrm>
            <a:off x="514351" y="6174170"/>
            <a:ext cx="3670289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U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NA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F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A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M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*Entourage de patients souffrant de troubles </a:t>
            </a:r>
            <a:r>
              <a:rPr lang="en-US" sz="900" b="0" i="1" spc="0" baseline="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psychiques</a:t>
            </a:r>
            <a:r>
              <a:rPr lang="en-US" sz="900" b="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900" dirty="0" err="1">
                <a:solidFill>
                  <a:srgbClr val="444853"/>
                </a:solidFill>
                <a:latin typeface="Century Gothic" panose="020B0502020202020204" pitchFamily="34" charset="0"/>
              </a:rPr>
              <a:t>Tous</a:t>
            </a:r>
            <a:r>
              <a:rPr lang="en-US" sz="900" dirty="0">
                <a:solidFill>
                  <a:srgbClr val="444853"/>
                </a:solidFill>
                <a:latin typeface="Century Gothic" panose="020B0502020202020204" pitchFamily="34" charset="0"/>
              </a:rPr>
              <a:t> les </a:t>
            </a:r>
            <a:r>
              <a:rPr lang="en-US" sz="900" dirty="0" err="1">
                <a:solidFill>
                  <a:srgbClr val="444853"/>
                </a:solidFill>
                <a:latin typeface="Century Gothic" panose="020B0502020202020204" pitchFamily="34" charset="0"/>
              </a:rPr>
              <a:t>jeudis</a:t>
            </a:r>
            <a:r>
              <a:rPr lang="en-US" sz="900" dirty="0">
                <a:solidFill>
                  <a:srgbClr val="444853"/>
                </a:solidFill>
                <a:latin typeface="Century Gothic" panose="020B0502020202020204" pitchFamily="34" charset="0"/>
              </a:rPr>
              <a:t> / 14H00 à 17H00 / Hors </a:t>
            </a:r>
            <a:r>
              <a:rPr lang="en-US" sz="900" dirty="0" err="1">
                <a:solidFill>
                  <a:srgbClr val="444853"/>
                </a:solidFill>
                <a:latin typeface="Century Gothic" panose="020B0502020202020204" pitchFamily="34" charset="0"/>
              </a:rPr>
              <a:t>périodes</a:t>
            </a:r>
            <a:r>
              <a:rPr lang="en-US" sz="900" dirty="0">
                <a:solidFill>
                  <a:srgbClr val="444853"/>
                </a:solidFill>
                <a:latin typeface="Century Gothic" panose="020B0502020202020204" pitchFamily="34" charset="0"/>
              </a:rPr>
              <a:t> </a:t>
            </a:r>
            <a:r>
              <a:rPr lang="en-US" sz="900" dirty="0" err="1">
                <a:solidFill>
                  <a:srgbClr val="444853"/>
                </a:solidFill>
                <a:latin typeface="Century Gothic" panose="020B0502020202020204" pitchFamily="34" charset="0"/>
              </a:rPr>
              <a:t>scolaires</a:t>
            </a:r>
            <a:endParaRPr lang="en-US" sz="900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720"/>
          <p:cNvSpPr/>
          <p:nvPr/>
        </p:nvSpPr>
        <p:spPr>
          <a:xfrm>
            <a:off x="402254" y="6746641"/>
            <a:ext cx="5479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E3A527"/>
                </a:solidFill>
                <a:latin typeface="Century Gothic" panose="020B0502020202020204" pitchFamily="34" charset="0"/>
              </a:rPr>
              <a:t>SAMEDI</a:t>
            </a:r>
          </a:p>
        </p:txBody>
      </p:sp>
      <p:sp>
        <p:nvSpPr>
          <p:cNvPr id="33" name="Rectangle 721"/>
          <p:cNvSpPr/>
          <p:nvPr/>
        </p:nvSpPr>
        <p:spPr>
          <a:xfrm>
            <a:off x="509658" y="7013683"/>
            <a:ext cx="32172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FNA-TCA </a:t>
            </a:r>
            <a:r>
              <a:rPr lang="en-US" sz="90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*Troubles des Conduites Alimentaires</a:t>
            </a:r>
          </a:p>
          <a:p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2ème samedi / 14H00 à 18H00</a:t>
            </a:r>
            <a:r>
              <a:rPr lang="en-US" sz="9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 / </a:t>
            </a:r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CMME / Site Sainte-Anne</a:t>
            </a:r>
            <a:r>
              <a:rPr lang="en-US" sz="90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n-US" sz="900" dirty="0">
              <a:solidFill>
                <a:srgbClr val="444853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42638" y="5579121"/>
            <a:ext cx="3608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Century Gothic" panose="020B0502020202020204" pitchFamily="34" charset="0"/>
              </a:rPr>
              <a:t>AL-ANON / ALATEEN </a:t>
            </a:r>
            <a:r>
              <a:rPr lang="fr-FR" sz="9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*Entourage de malades alcooliques</a:t>
            </a:r>
            <a:endParaRPr lang="fr-FR" sz="900" b="1" dirty="0">
              <a:latin typeface="Century Gothic" panose="020B0502020202020204" pitchFamily="34" charset="0"/>
            </a:endParaRPr>
          </a:p>
          <a:p>
            <a:r>
              <a:rPr lang="fr-FR" sz="900" dirty="0">
                <a:latin typeface="Century Gothic" panose="020B0502020202020204" pitchFamily="34" charset="0"/>
              </a:rPr>
              <a:t>2ème jeudi / 11H30 à 14H00 </a:t>
            </a:r>
            <a:endParaRPr lang="en-US" sz="900" i="1" dirty="0">
              <a:solidFill>
                <a:srgbClr val="444853"/>
              </a:solidFill>
              <a:latin typeface="Century Gothic" panose="020B0502020202020204" pitchFamily="34" charset="0"/>
            </a:endParaRPr>
          </a:p>
          <a:p>
            <a:r>
              <a:rPr lang="en-US" sz="900" i="1" dirty="0">
                <a:solidFill>
                  <a:srgbClr val="444853"/>
                </a:solidFill>
                <a:latin typeface="Century Gothic" panose="020B0502020202020204" pitchFamily="34" charset="0"/>
              </a:rPr>
              <a:t>Permanence physique &amp; Téléphonique </a:t>
            </a:r>
            <a:r>
              <a:rPr lang="en-US" sz="900" b="0" i="1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: 01 45 65 64 </a:t>
            </a:r>
            <a:r>
              <a:rPr lang="en-US" sz="900" i="1" dirty="0">
                <a:solidFill>
                  <a:srgbClr val="444853"/>
                </a:solidFill>
                <a:latin typeface="Century Gothic" panose="020B0502020202020204" pitchFamily="34" charset="0"/>
              </a:rPr>
              <a:t>9</a:t>
            </a:r>
            <a:r>
              <a:rPr lang="en-US" sz="900" b="0" i="1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14351" y="3959835"/>
            <a:ext cx="3868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444853"/>
                </a:solidFill>
                <a:latin typeface="Century Gothic" panose="020B0502020202020204" pitchFamily="34" charset="0"/>
              </a:rPr>
              <a:t>FRANCE DEPRESSION PARIS </a:t>
            </a:r>
            <a:r>
              <a:rPr lang="en-US" sz="9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*Aide aux patients et à leurs proches </a:t>
            </a:r>
            <a:endParaRPr lang="en-US" sz="900" b="1" dirty="0">
              <a:solidFill>
                <a:srgbClr val="444853"/>
              </a:solidFill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444853"/>
                </a:solidFill>
                <a:latin typeface="Century Gothic" panose="020B0502020202020204" pitchFamily="34" charset="0"/>
              </a:rPr>
              <a:t>2ème mardi</a:t>
            </a:r>
            <a:r>
              <a:rPr lang="en-US" sz="900" dirty="0">
                <a:latin typeface="Century Gothic" panose="020B0502020202020204" pitchFamily="34" charset="0"/>
              </a:rPr>
              <a:t> / De </a:t>
            </a:r>
            <a:r>
              <a:rPr lang="fr-FR" sz="900" dirty="0">
                <a:latin typeface="Century Gothic" panose="020B0502020202020204" pitchFamily="34" charset="0"/>
              </a:rPr>
              <a:t>13H00 à 14H00</a:t>
            </a:r>
          </a:p>
          <a:p>
            <a:r>
              <a:rPr lang="fr-FR" sz="900" dirty="0">
                <a:latin typeface="Century Gothic" panose="020B0502020202020204" pitchFamily="34" charset="0"/>
              </a:rPr>
              <a:t>	Atelier écriture / 14H00 à 16H00 (</a:t>
            </a:r>
            <a:r>
              <a:rPr lang="fr-FR" sz="900" i="1" u="sng" dirty="0">
                <a:latin typeface="Century Gothic" panose="020B0502020202020204" pitchFamily="34" charset="0"/>
              </a:rPr>
              <a:t>sur inscription</a:t>
            </a:r>
            <a:r>
              <a:rPr lang="fr-FR" sz="9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14948" y="1964353"/>
            <a:ext cx="8158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Century Gothic" panose="020B0502020202020204" pitchFamily="34" charset="0"/>
              </a:rPr>
              <a:t>FRANCE ALZHEIMER </a:t>
            </a: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*Aide à leurs proches et aux patients</a:t>
            </a:r>
            <a:endParaRPr lang="fr-FR" sz="900" b="1" dirty="0">
              <a:latin typeface="Century Gothic" panose="020B0502020202020204" pitchFamily="34" charset="0"/>
            </a:endParaRPr>
          </a:p>
          <a:p>
            <a:r>
              <a:rPr lang="fr-FR" sz="900" dirty="0">
                <a:latin typeface="Century Gothic" panose="020B0502020202020204" pitchFamily="34" charset="0"/>
              </a:rPr>
              <a:t>2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et 4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lundis / </a:t>
            </a:r>
            <a:r>
              <a:rPr lang="fr-FR" sz="900" i="1" dirty="0">
                <a:latin typeface="Century Gothic" panose="020B0502020202020204" pitchFamily="34" charset="0"/>
              </a:rPr>
              <a:t>De 10H00 à 13H00</a:t>
            </a:r>
            <a:endParaRPr lang="fr-FR" sz="900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	</a:t>
            </a:r>
            <a:r>
              <a:rPr lang="fr-FR" sz="900" u="sng" dirty="0">
                <a:latin typeface="Century Gothic" panose="020B0502020202020204" pitchFamily="34" charset="0"/>
              </a:rPr>
              <a:t>UNIQUEMENT sur RDV</a:t>
            </a:r>
            <a:r>
              <a:rPr lang="fr-FR" sz="900" dirty="0">
                <a:latin typeface="Century Gothic" panose="020B0502020202020204" pitchFamily="34" charset="0"/>
              </a:rPr>
              <a:t> : 01 45 65 74 79 / </a:t>
            </a:r>
            <a:r>
              <a:rPr lang="fr-FR" sz="900" dirty="0">
                <a:latin typeface="Century Gothic" panose="020B0502020202020204" pitchFamily="34" charset="0"/>
                <a:hlinkClick r:id="rId2"/>
              </a:rPr>
              <a:t>maison-des-usagers@ghu-paris.fr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2638" y="2469763"/>
            <a:ext cx="81835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lnSpc>
                <a:spcPts val="1800"/>
              </a:lnSpc>
            </a:pP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S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C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HIZO </a:t>
            </a:r>
            <a:r>
              <a:rPr lang="en-US" sz="900" b="1" i="0" spc="-112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?</a:t>
            </a:r>
            <a:r>
              <a:rPr lang="en-US" sz="900" b="1" i="0" spc="-111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 OUI ! </a:t>
            </a:r>
            <a:r>
              <a:rPr lang="en-US" sz="900" b="0" i="1" spc="0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*Troubles</a:t>
            </a:r>
            <a:r>
              <a:rPr lang="en-US" sz="900" b="0" i="1" spc="0" dirty="0">
                <a:solidFill>
                  <a:srgbClr val="0070C0"/>
                </a:solidFill>
                <a:latin typeface="Century Gothic" panose="020B0502020202020204" pitchFamily="34" charset="0"/>
              </a:rPr>
              <a:t> schizophréniques</a:t>
            </a:r>
            <a:endParaRPr lang="en-US" sz="900" b="1" spc="-111" dirty="0">
              <a:solidFill>
                <a:srgbClr val="444853"/>
              </a:solidFill>
              <a:latin typeface="Century Gothic" panose="020B0502020202020204" pitchFamily="34" charset="0"/>
            </a:endParaRPr>
          </a:p>
          <a:p>
            <a:pPr marL="0">
              <a:lnSpc>
                <a:spcPts val="1800"/>
              </a:lnSpc>
            </a:pPr>
            <a:r>
              <a:rPr lang="en-US" sz="900" b="0" i="0" spc="0" baseline="0" dirty="0">
                <a:solidFill>
                  <a:srgbClr val="444853"/>
                </a:solidFill>
                <a:latin typeface="Century Gothic" panose="020B0502020202020204" pitchFamily="34" charset="0"/>
              </a:rPr>
              <a:t>Du lundi au Vendredi / 14H00 à 17H00 /</a:t>
            </a:r>
            <a:endParaRPr lang="en-US" sz="900" b="0" i="1" spc="0" baseline="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fr-FR" sz="900" dirty="0">
                <a:solidFill>
                  <a:srgbClr val="444853"/>
                </a:solidFill>
                <a:latin typeface="Century Gothic" panose="020B0502020202020204" pitchFamily="34" charset="0"/>
              </a:rPr>
              <a:t>	</a:t>
            </a:r>
            <a:r>
              <a:rPr lang="fr-FR" sz="900" u="sng" dirty="0">
                <a:solidFill>
                  <a:srgbClr val="444853"/>
                </a:solidFill>
                <a:latin typeface="Century Gothic" panose="020B0502020202020204" pitchFamily="34" charset="0"/>
              </a:rPr>
              <a:t>UNIQUEMENT sur RDV</a:t>
            </a:r>
            <a:r>
              <a:rPr lang="fr-FR" sz="900" dirty="0">
                <a:solidFill>
                  <a:srgbClr val="444853"/>
                </a:solidFill>
                <a:latin typeface="Century Gothic" panose="020B0502020202020204" pitchFamily="34" charset="0"/>
              </a:rPr>
              <a:t> : 01 45 65 74 79 / </a:t>
            </a:r>
            <a:r>
              <a:rPr lang="fr-FR" sz="900" dirty="0">
                <a:solidFill>
                  <a:srgbClr val="444853"/>
                </a:solidFill>
                <a:latin typeface="Century Gothic" panose="020B0502020202020204" pitchFamily="34" charset="0"/>
                <a:hlinkClick r:id="rId2"/>
              </a:rPr>
              <a:t>maison-des-usagers@ghu-paris.fr</a:t>
            </a:r>
            <a:endParaRPr lang="fr-FR" sz="900" dirty="0">
              <a:solidFill>
                <a:srgbClr val="44485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8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1" y="99924"/>
            <a:ext cx="4311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Permanences dans les structures du GHU Paris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9473" y="5500022"/>
            <a:ext cx="3681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Permanence à la CMME</a:t>
            </a:r>
          </a:p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Site Sainte-Anne / Bat. Lévy Valensi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672" y="1637841"/>
            <a:ext cx="476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Pour les Usagers, Familles et Proches résidant dans le 15</a:t>
            </a:r>
            <a:r>
              <a:rPr lang="fr-FR" sz="900" baseline="30000" dirty="0">
                <a:solidFill>
                  <a:srgbClr val="1F699E"/>
                </a:solidFill>
                <a:latin typeface="Century Gothic" panose="020B0502020202020204" pitchFamily="34" charset="0"/>
              </a:rPr>
              <a:t>ème</a:t>
            </a: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 arrondissement de Paris</a:t>
            </a:r>
          </a:p>
          <a:p>
            <a:pPr algn="ctr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3-5, rue Eugène Millon. 75015 Paris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290" y="1987397"/>
            <a:ext cx="4430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FRANCE DEPRESSION</a:t>
            </a:r>
          </a:p>
          <a:p>
            <a:pPr>
              <a:buClr>
                <a:srgbClr val="FAA619"/>
              </a:buClr>
            </a:pPr>
            <a:r>
              <a:rPr lang="en-US" sz="9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*Aide aux patients et à leurs proches</a:t>
            </a:r>
            <a:endParaRPr lang="fr-FR" sz="900" b="1" dirty="0">
              <a:solidFill>
                <a:srgbClr val="FAA619"/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i="1" dirty="0">
                <a:latin typeface="Century Gothic" panose="020B0502020202020204" pitchFamily="34" charset="0"/>
              </a:rPr>
              <a:t>Sophrologie</a:t>
            </a:r>
            <a:r>
              <a:rPr lang="fr-FR" sz="900" dirty="0">
                <a:latin typeface="Century Gothic" panose="020B0502020202020204" pitchFamily="34" charset="0"/>
              </a:rPr>
              <a:t> : Tous les lundis / De 17h30 à 18h30</a:t>
            </a:r>
          </a:p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i="1" dirty="0">
                <a:latin typeface="Century Gothic" panose="020B0502020202020204" pitchFamily="34" charset="0"/>
              </a:rPr>
              <a:t>Groupe de parole </a:t>
            </a:r>
            <a:r>
              <a:rPr lang="fr-FR" sz="900" dirty="0">
                <a:latin typeface="Century Gothic" panose="020B0502020202020204" pitchFamily="34" charset="0"/>
              </a:rPr>
              <a:t>: Tous les jeudis / De 16h00 à 18h00</a:t>
            </a:r>
          </a:p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i="1" dirty="0">
                <a:latin typeface="Century Gothic" panose="020B0502020202020204" pitchFamily="34" charset="0"/>
              </a:rPr>
              <a:t>Atelier Tricot </a:t>
            </a:r>
            <a:r>
              <a:rPr lang="fr-FR" sz="900" dirty="0">
                <a:latin typeface="Century Gothic" panose="020B0502020202020204" pitchFamily="34" charset="0"/>
              </a:rPr>
              <a:t>: Tous les vendredis / De 10h30 à 12h30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Contact / Inscription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  <a:hlinkClick r:id="rId2"/>
              </a:rPr>
              <a:t>paris@francedepression.fr</a:t>
            </a:r>
            <a:r>
              <a:rPr lang="fr-FR" sz="900" dirty="0">
                <a:latin typeface="Century Gothic" panose="020B0502020202020204" pitchFamily="34" charset="0"/>
              </a:rPr>
              <a:t> / 06 02 52 66 02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  <a:hlinkClick r:id="rId3"/>
              </a:rPr>
              <a:t>maison-des-usagers@ghu-paris.fr</a:t>
            </a:r>
            <a:r>
              <a:rPr lang="fr-FR" sz="900" dirty="0">
                <a:latin typeface="Century Gothic" panose="020B0502020202020204" pitchFamily="34" charset="0"/>
              </a:rPr>
              <a:t> / 01 45 65 74 79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290" y="3274775"/>
            <a:ext cx="443071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UNAFAM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*Aide à </a:t>
            </a:r>
            <a:r>
              <a:rPr lang="fr-FR" sz="9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l’entourage</a:t>
            </a: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 de patients souffrants de troubles psychiques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/>
              </a:rPr>
              <a:t>2</a:t>
            </a:r>
            <a:r>
              <a:rPr lang="fr-FR" sz="900" baseline="30000" dirty="0">
                <a:latin typeface="Century Gothic"/>
              </a:rPr>
              <a:t>ème</a:t>
            </a:r>
            <a:r>
              <a:rPr lang="fr-FR" sz="900" dirty="0">
                <a:latin typeface="Century Gothic"/>
              </a:rPr>
              <a:t> et 4</a:t>
            </a:r>
            <a:r>
              <a:rPr lang="fr-FR" sz="900" baseline="30000" dirty="0">
                <a:latin typeface="Century Gothic"/>
              </a:rPr>
              <a:t>ème</a:t>
            </a:r>
            <a:r>
              <a:rPr lang="fr-FR" sz="900" dirty="0">
                <a:latin typeface="Century Gothic"/>
              </a:rPr>
              <a:t> mardis / De 10H00 à 12H00 / </a:t>
            </a:r>
            <a:r>
              <a:rPr lang="fr-FR" sz="900" u="sng" dirty="0">
                <a:latin typeface="Century Gothic"/>
              </a:rPr>
              <a:t>Hors vacances scolaires</a:t>
            </a:r>
            <a:endParaRPr lang="fr-FR" sz="900" u="sng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Contact</a:t>
            </a:r>
          </a:p>
          <a:p>
            <a:pPr>
              <a:buClr>
                <a:srgbClr val="FAA619"/>
              </a:buClr>
            </a:pPr>
            <a:r>
              <a:rPr lang="fr-FR" sz="900" u="heavy" spc="-10" dirty="0">
                <a:solidFill>
                  <a:srgbClr val="075196"/>
                </a:solidFill>
                <a:uFill>
                  <a:solidFill>
                    <a:srgbClr val="075295"/>
                  </a:solidFill>
                </a:uFill>
                <a:latin typeface="Century Gothic" panose="020B0502020202020204" pitchFamily="34" charset="0"/>
                <a:cs typeface="Century Gothic"/>
                <a:hlinkClick r:id="rId4"/>
              </a:rPr>
              <a:t>rotajac@gmail.com </a:t>
            </a:r>
            <a:endParaRPr lang="fr-FR" sz="900" u="heavy" spc="-10" dirty="0">
              <a:solidFill>
                <a:srgbClr val="075196"/>
              </a:solidFill>
              <a:uFill>
                <a:solidFill>
                  <a:srgbClr val="075295"/>
                </a:solidFill>
              </a:uFill>
              <a:latin typeface="Century Gothic" panose="020B0502020202020204" pitchFamily="34" charset="0"/>
              <a:cs typeface="Century Gothic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  <a:hlinkClick r:id="rId3"/>
              </a:rPr>
              <a:t>maison-des-usagers@ghu-paris.fr</a:t>
            </a:r>
            <a:r>
              <a:rPr lang="fr-FR" sz="900" dirty="0">
                <a:latin typeface="Century Gothic" panose="020B0502020202020204" pitchFamily="34" charset="0"/>
              </a:rPr>
              <a:t> / 01 45 65 74 79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290" y="4302760"/>
            <a:ext cx="443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ARGOS 2001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*Aide aux patients et à leurs proches concernés par des </a:t>
            </a:r>
            <a:r>
              <a:rPr lang="fr-FR" sz="9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bipolaires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2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et 4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mercredis / De 14H00 à 17H00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Contact</a:t>
            </a:r>
          </a:p>
          <a:p>
            <a:r>
              <a:rPr lang="fr-FR" sz="900" dirty="0">
                <a:solidFill>
                  <a:srgbClr val="F29095"/>
                </a:solidFill>
                <a:latin typeface="Century Gothic" panose="020B0502020202020204" pitchFamily="34" charset="0"/>
                <a:hlinkClick r:id="rId5"/>
              </a:rPr>
              <a:t>contact@argos2001.fr</a:t>
            </a:r>
            <a:endParaRPr lang="fr-FR" sz="900" dirty="0">
              <a:solidFill>
                <a:srgbClr val="F29095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  <a:hlinkClick r:id="rId3"/>
              </a:rPr>
              <a:t>maison-des-usagers@ghu-paris.fr</a:t>
            </a:r>
            <a:r>
              <a:rPr lang="fr-FR" sz="900" dirty="0">
                <a:latin typeface="Century Gothic" panose="020B0502020202020204" pitchFamily="34" charset="0"/>
              </a:rPr>
              <a:t> / 01 45 65 74 79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9414" y="1302854"/>
            <a:ext cx="4311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Permanences au CENTRE EUGENE MILLON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290" y="6076498"/>
            <a:ext cx="44307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FNA - Troubles des Conduites Alimentaires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*Ecoute et aide aux patients et aux proches atteints de </a:t>
            </a:r>
            <a:r>
              <a:rPr lang="fr-FR" sz="9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des Conduites Alimentaires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2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samedis / De 14H00 à 18H00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Contact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  <a:hlinkClick r:id="rId6"/>
              </a:rPr>
              <a:t>president.fnatca@orange.fr</a:t>
            </a: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 / 06 87 41 86 66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  <a:hlinkClick r:id="rId3"/>
              </a:rPr>
              <a:t>maison-des-usagers@ghu-paris.fr</a:t>
            </a:r>
            <a:r>
              <a:rPr lang="fr-FR" sz="900" dirty="0">
                <a:latin typeface="Century Gothic" panose="020B0502020202020204" pitchFamily="34" charset="0"/>
              </a:rPr>
              <a:t> / 01 45 65 74 79</a:t>
            </a:r>
          </a:p>
        </p:txBody>
      </p:sp>
    </p:spTree>
    <p:extLst>
      <p:ext uri="{BB962C8B-B14F-4D97-AF65-F5344CB8AC3E}">
        <p14:creationId xmlns:p14="http://schemas.microsoft.com/office/powerpoint/2010/main" val="87717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3903152"/>
            <a:ext cx="4743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Permanence au Bâtiment Neuro Sainte-Anne</a:t>
            </a:r>
          </a:p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Neurochirurgie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288" y="5617890"/>
            <a:ext cx="443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1</a:t>
            </a:r>
            <a:r>
              <a:rPr lang="fr-FR" sz="900" baseline="30000" dirty="0">
                <a:latin typeface="Century Gothic" panose="020B0502020202020204" pitchFamily="34" charset="0"/>
              </a:rPr>
              <a:t>er</a:t>
            </a:r>
            <a:r>
              <a:rPr lang="fr-FR" sz="900" dirty="0">
                <a:latin typeface="Century Gothic" panose="020B0502020202020204" pitchFamily="34" charset="0"/>
              </a:rPr>
              <a:t> mardis, 2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mercredis, 3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jeudis et 4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vendredis</a:t>
            </a:r>
          </a:p>
          <a:p>
            <a:pPr algn="ctr"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De 15H00 à 17H00</a:t>
            </a:r>
          </a:p>
          <a:p>
            <a:pPr algn="ctr">
              <a:buClr>
                <a:srgbClr val="FAA619"/>
              </a:buClr>
            </a:pPr>
            <a:endParaRPr lang="fr-FR" sz="900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Contact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idf@amavea.org</a:t>
            </a:r>
            <a:endParaRPr lang="fr-FR" sz="9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  <a:hlinkClick r:id="rId4"/>
              </a:rPr>
              <a:t>maison-des-usagers@ghu-paris.fr</a:t>
            </a:r>
            <a:r>
              <a:rPr lang="fr-FR" sz="900" dirty="0">
                <a:latin typeface="Century Gothic" panose="020B0502020202020204" pitchFamily="34" charset="0"/>
              </a:rPr>
              <a:t> / 01 45 65 74 79</a:t>
            </a:r>
          </a:p>
        </p:txBody>
      </p:sp>
      <p:sp>
        <p:nvSpPr>
          <p:cNvPr id="6" name="Rectangle 2388"/>
          <p:cNvSpPr/>
          <p:nvPr/>
        </p:nvSpPr>
        <p:spPr>
          <a:xfrm>
            <a:off x="395288" y="5166318"/>
            <a:ext cx="4480394" cy="4334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0" i="0" spc="0" baseline="0" dirty="0">
                <a:latin typeface="Century Gothic" panose="020B0502020202020204" pitchFamily="34" charset="0"/>
              </a:rPr>
              <a:t>Le pôle Neuro Sainte-Anne propose aux patients </a:t>
            </a:r>
            <a:r>
              <a:rPr lang="en-US" sz="900" b="1" i="0" spc="0" baseline="0" dirty="0">
                <a:latin typeface="Century Gothic" panose="020B0502020202020204" pitchFamily="34" charset="0"/>
              </a:rPr>
              <a:t>hospitalisés </a:t>
            </a:r>
            <a:r>
              <a:rPr lang="en-US" sz="900" b="0" i="0" spc="0" baseline="0" dirty="0">
                <a:latin typeface="Century Gothic" panose="020B0502020202020204" pitchFamily="34" charset="0"/>
              </a:rPr>
              <a:t>au sein du </a:t>
            </a:r>
          </a:p>
          <a:p>
            <a:pPr marL="0">
              <a:lnSpc>
                <a:spcPts val="1079"/>
              </a:lnSpc>
            </a:pPr>
            <a:r>
              <a:rPr lang="en-US" sz="900" b="1" i="0" spc="0" baseline="0" dirty="0">
                <a:latin typeface="Century Gothic" panose="020B0502020202020204" pitchFamily="34" charset="0"/>
              </a:rPr>
              <a:t>service de neurochirurgie </a:t>
            </a:r>
            <a:r>
              <a:rPr lang="en-US" sz="900" b="0" i="0" spc="0" baseline="0" dirty="0">
                <a:latin typeface="Century Gothic" panose="020B0502020202020204" pitchFamily="34" charset="0"/>
              </a:rPr>
              <a:t>et à leurs proches, s’ils le souhaitent, de rencontrer un </a:t>
            </a:r>
          </a:p>
          <a:p>
            <a:pPr marL="0">
              <a:lnSpc>
                <a:spcPts val="1200"/>
              </a:lnSpc>
            </a:pPr>
            <a:r>
              <a:rPr lang="en-US" sz="900" b="0" i="0" spc="0" baseline="0" dirty="0">
                <a:latin typeface="Century Gothic" panose="020B0502020202020204" pitchFamily="34" charset="0"/>
              </a:rPr>
              <a:t>bénévole de l’association </a:t>
            </a:r>
            <a:r>
              <a:rPr lang="en-US" sz="900" b="1" i="0" spc="0" baseline="0" dirty="0">
                <a:solidFill>
                  <a:srgbClr val="FAA619"/>
                </a:solidFill>
                <a:latin typeface="Century Gothic" panose="020B0502020202020204" pitchFamily="34" charset="0"/>
              </a:rPr>
              <a:t>AMAVEA</a:t>
            </a:r>
            <a:r>
              <a:rPr lang="en-US" sz="900" b="0" i="0" spc="0" baseline="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8183" y="4518705"/>
            <a:ext cx="181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Site Sainte-Anne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271" y="1339737"/>
            <a:ext cx="4450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Permanence au CENTRE MOREAU DE TOURS</a:t>
            </a:r>
          </a:p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Site Sainte-Anne / CSAPA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288" y="1965549"/>
            <a:ext cx="4506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NARCOTIQUES ANONYMES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*Aide aux patients et à leurs proches concernés par des </a:t>
            </a:r>
            <a:r>
              <a:rPr lang="fr-FR" sz="9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d’addictions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2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lundis / De 10H00 à 11H30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Contact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  <a:hlinkClick r:id="rId4"/>
              </a:rPr>
              <a:t>maison-des-usagers@ghu-paris.fr</a:t>
            </a:r>
            <a:r>
              <a:rPr lang="fr-FR" sz="900" dirty="0">
                <a:latin typeface="Century Gothic" panose="020B0502020202020204" pitchFamily="34" charset="0"/>
              </a:rPr>
              <a:t> / 01 45 65 74 79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629" y="208631"/>
            <a:ext cx="4311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Permanences dans les structures du GHU Paris</a:t>
            </a:r>
          </a:p>
        </p:txBody>
      </p:sp>
    </p:spTree>
    <p:extLst>
      <p:ext uri="{BB962C8B-B14F-4D97-AF65-F5344CB8AC3E}">
        <p14:creationId xmlns:p14="http://schemas.microsoft.com/office/powerpoint/2010/main" val="202364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4845" y="99924"/>
            <a:ext cx="23722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AA619"/>
                </a:solidFill>
                <a:latin typeface="Century Gothic" panose="020B0502020202020204" pitchFamily="34" charset="0"/>
              </a:rPr>
              <a:t>Groupes de parole</a:t>
            </a:r>
          </a:p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Site Sainte-Anne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4502" y="829363"/>
            <a:ext cx="2372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liés à l’alcool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289" y="1326527"/>
            <a:ext cx="44307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Alcooliques Anonymes</a:t>
            </a:r>
          </a:p>
          <a:p>
            <a:pPr lvl="0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</a:t>
            </a:r>
            <a:r>
              <a:rPr lang="fr-FR" sz="1000" dirty="0">
                <a:solidFill>
                  <a:srgbClr val="1F699E"/>
                </a:solidFill>
                <a:latin typeface="Century Gothic" panose="020B0502020202020204" pitchFamily="34" charset="0"/>
              </a:rPr>
              <a:t>Aide à la personne ayant un problème d’alcool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Tous les jeudis / De 17H30 à 18H45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Lieu</a:t>
            </a:r>
            <a:r>
              <a:rPr lang="fr-FR" sz="900" dirty="0">
                <a:latin typeface="Century Gothic" panose="020B0502020202020204" pitchFamily="34" charset="0"/>
              </a:rPr>
              <a:t> : </a:t>
            </a:r>
            <a:r>
              <a:rPr lang="fr-FR" sz="900" i="1" dirty="0">
                <a:latin typeface="Century Gothic" panose="020B0502020202020204" pitchFamily="34" charset="0"/>
              </a:rPr>
              <a:t>Pavillon C / Institut de Formation des Cadres de Santé (IFCS)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288" y="2789219"/>
            <a:ext cx="44307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Narcotiques Anonymes</a:t>
            </a:r>
          </a:p>
          <a:p>
            <a:pPr lvl="0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</a:t>
            </a:r>
            <a:r>
              <a:rPr lang="fr-FR" sz="1000" dirty="0">
                <a:solidFill>
                  <a:srgbClr val="1F699E"/>
                </a:solidFill>
                <a:latin typeface="Century Gothic" panose="020B0502020202020204" pitchFamily="34" charset="0"/>
              </a:rPr>
              <a:t>Aide à la personne ayant un problème d’addiction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Tous les dimanches / De 18H30 à 20H00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Lieu</a:t>
            </a:r>
            <a:r>
              <a:rPr lang="fr-FR" sz="900" dirty="0">
                <a:latin typeface="Century Gothic" panose="020B0502020202020204" pitchFamily="34" charset="0"/>
              </a:rPr>
              <a:t> : </a:t>
            </a:r>
            <a:r>
              <a:rPr lang="fr-FR" sz="900" i="1" dirty="0">
                <a:latin typeface="Century Gothic" panose="020B0502020202020204" pitchFamily="34" charset="0"/>
              </a:rPr>
              <a:t>Amphithéâtre Morel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8989" y="2252455"/>
            <a:ext cx="2743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liés aux drogues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287" y="4333027"/>
            <a:ext cx="44307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AFTOC</a:t>
            </a:r>
          </a:p>
          <a:p>
            <a:pPr lvl="0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</a:t>
            </a:r>
            <a:r>
              <a:rPr lang="fr-FR" sz="1000" dirty="0">
                <a:solidFill>
                  <a:srgbClr val="1F699E"/>
                </a:solidFill>
                <a:latin typeface="Century Gothic" panose="020B0502020202020204" pitchFamily="34" charset="0"/>
              </a:rPr>
              <a:t>Aide à la personne et à son entourage souffrant de TOC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1 samedi par mois / De 14H30 à 18H00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Lieu</a:t>
            </a:r>
            <a:r>
              <a:rPr lang="fr-FR" sz="900" dirty="0">
                <a:latin typeface="Century Gothic" panose="020B0502020202020204" pitchFamily="34" charset="0"/>
              </a:rPr>
              <a:t> : </a:t>
            </a:r>
            <a:r>
              <a:rPr lang="fr-FR" sz="900" i="1" dirty="0">
                <a:latin typeface="Century Gothic" panose="020B0502020202020204" pitchFamily="34" charset="0"/>
              </a:rPr>
              <a:t>Amphithéâtre Morel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418" y="3722706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Obsessionnels Compulsifs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7446" y="5192109"/>
            <a:ext cx="2047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bipolaires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5288" y="5794871"/>
            <a:ext cx="443071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A619"/>
              </a:buClr>
              <a:buFont typeface="Wingdings" panose="05000000000000000000" pitchFamily="2" charset="2"/>
              <a:buChar char="§"/>
            </a:pPr>
            <a:r>
              <a:rPr lang="fr-FR" sz="900" b="1" dirty="0">
                <a:solidFill>
                  <a:srgbClr val="FAA619"/>
                </a:solidFill>
                <a:latin typeface="Century Gothic" panose="020B0502020202020204" pitchFamily="34" charset="0"/>
              </a:rPr>
              <a:t>ARGOS 2001</a:t>
            </a:r>
          </a:p>
          <a:p>
            <a:pPr>
              <a:buClr>
                <a:srgbClr val="FAA619"/>
              </a:buClr>
            </a:pPr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*Aide aux patients et à leurs proches concernés par des </a:t>
            </a:r>
            <a:r>
              <a:rPr lang="fr-FR" sz="900" b="1" dirty="0">
                <a:solidFill>
                  <a:srgbClr val="1F699E"/>
                </a:solidFill>
                <a:latin typeface="Century Gothic" panose="020B0502020202020204" pitchFamily="34" charset="0"/>
              </a:rPr>
              <a:t>troubles bipolaires</a:t>
            </a:r>
            <a:endParaRPr lang="fr-FR" sz="900" b="1" dirty="0">
              <a:latin typeface="Century Gothic" panose="020B0502020202020204" pitchFamily="34" charset="0"/>
            </a:endParaRPr>
          </a:p>
          <a:p>
            <a:pPr>
              <a:buClr>
                <a:srgbClr val="FAA619"/>
              </a:buClr>
            </a:pPr>
            <a:r>
              <a:rPr lang="fr-FR" sz="900" dirty="0">
                <a:latin typeface="Century Gothic" panose="020B0502020202020204" pitchFamily="34" charset="0"/>
              </a:rPr>
              <a:t>2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et 4</a:t>
            </a:r>
            <a:r>
              <a:rPr lang="fr-FR" sz="900" baseline="30000" dirty="0">
                <a:latin typeface="Century Gothic" panose="020B0502020202020204" pitchFamily="34" charset="0"/>
              </a:rPr>
              <a:t>ème</a:t>
            </a:r>
            <a:r>
              <a:rPr lang="fr-FR" sz="900" dirty="0">
                <a:latin typeface="Century Gothic" panose="020B0502020202020204" pitchFamily="34" charset="0"/>
              </a:rPr>
              <a:t> samedis du mois / De 10H30 à 12H30</a:t>
            </a:r>
          </a:p>
          <a:p>
            <a:pPr>
              <a:buClr>
                <a:srgbClr val="FAA619"/>
              </a:buClr>
            </a:pPr>
            <a:r>
              <a:rPr lang="fr-FR" sz="900" b="1" dirty="0">
                <a:latin typeface="Century Gothic" panose="020B0502020202020204" pitchFamily="34" charset="0"/>
              </a:rPr>
              <a:t>Lieu</a:t>
            </a:r>
            <a:r>
              <a:rPr lang="fr-FR" sz="900" dirty="0">
                <a:latin typeface="Century Gothic" panose="020B0502020202020204" pitchFamily="34" charset="0"/>
              </a:rPr>
              <a:t> : </a:t>
            </a:r>
            <a:r>
              <a:rPr lang="fr-FR" sz="900" i="1" dirty="0">
                <a:latin typeface="Century Gothic" panose="020B0502020202020204" pitchFamily="34" charset="0"/>
              </a:rPr>
              <a:t>Salle Morel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287" y="6727129"/>
            <a:ext cx="212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entury Gothic" panose="020B0502020202020204" pitchFamily="34" charset="0"/>
              </a:rPr>
              <a:t>Accueil sur place</a:t>
            </a:r>
          </a:p>
          <a:p>
            <a:pPr algn="ctr"/>
            <a:r>
              <a:rPr lang="fr-FR" sz="1200" b="1" dirty="0">
                <a:latin typeface="Century Gothic" panose="020B0502020202020204" pitchFamily="34" charset="0"/>
              </a:rPr>
              <a:t>Sans inscription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25790" y="6865148"/>
            <a:ext cx="170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1, rue Cabanis. 75014 Paris</a:t>
            </a:r>
          </a:p>
          <a:p>
            <a:pPr algn="ctr"/>
            <a:r>
              <a:rPr lang="fr-FR" sz="900" dirty="0">
                <a:solidFill>
                  <a:srgbClr val="1F699E"/>
                </a:solidFill>
                <a:latin typeface="Century Gothic" panose="020B0502020202020204" pitchFamily="34" charset="0"/>
              </a:rPr>
              <a:t>Métro : Glacière</a:t>
            </a:r>
          </a:p>
        </p:txBody>
      </p:sp>
    </p:spTree>
    <p:extLst>
      <p:ext uri="{BB962C8B-B14F-4D97-AF65-F5344CB8AC3E}">
        <p14:creationId xmlns:p14="http://schemas.microsoft.com/office/powerpoint/2010/main" val="23911122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5504</TotalTime>
  <Words>1862</Words>
  <Application>Microsoft Office PowerPoint</Application>
  <PresentationFormat>Personnalisé</PresentationFormat>
  <Paragraphs>262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Alegreya</vt:lpstr>
      <vt:lpstr>Arial</vt:lpstr>
      <vt:lpstr>Calibri</vt:lpstr>
      <vt:lpstr>Calibri Light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Célia HADJ-SAID</dc:creator>
  <cp:lastModifiedBy>LAADJ Nicolas</cp:lastModifiedBy>
  <cp:revision>263</cp:revision>
  <cp:lastPrinted>2024-06-28T14:37:13Z</cp:lastPrinted>
  <dcterms:created xsi:type="dcterms:W3CDTF">2020-11-24T12:53:07Z</dcterms:created>
  <dcterms:modified xsi:type="dcterms:W3CDTF">2024-07-05T09:14:54Z</dcterms:modified>
</cp:coreProperties>
</file>